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7"/>
  </p:notesMasterIdLst>
  <p:sldIdLst>
    <p:sldId id="315" r:id="rId2"/>
    <p:sldId id="522" r:id="rId3"/>
    <p:sldId id="521" r:id="rId4"/>
    <p:sldId id="529" r:id="rId5"/>
    <p:sldId id="510" r:id="rId6"/>
    <p:sldId id="530" r:id="rId7"/>
    <p:sldId id="525" r:id="rId8"/>
    <p:sldId id="531" r:id="rId9"/>
    <p:sldId id="535" r:id="rId10"/>
    <p:sldId id="372" r:id="rId11"/>
    <p:sldId id="373" r:id="rId12"/>
    <p:sldId id="526" r:id="rId13"/>
    <p:sldId id="536" r:id="rId14"/>
    <p:sldId id="534" r:id="rId15"/>
    <p:sldId id="527" r:id="rId16"/>
    <p:sldId id="528" r:id="rId17"/>
    <p:sldId id="538" r:id="rId18"/>
    <p:sldId id="313" r:id="rId19"/>
    <p:sldId id="324" r:id="rId20"/>
    <p:sldId id="511" r:id="rId21"/>
    <p:sldId id="517" r:id="rId22"/>
    <p:sldId id="518" r:id="rId23"/>
    <p:sldId id="537" r:id="rId24"/>
    <p:sldId id="532" r:id="rId25"/>
    <p:sldId id="32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3AF0A2-CB8B-CD4F-91E6-1052F5BF260E}" v="8" dt="2025-06-19T13:10:08.3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7"/>
    <p:restoredTop sz="78551" autoAdjust="0"/>
  </p:normalViewPr>
  <p:slideViewPr>
    <p:cSldViewPr snapToGrid="0">
      <p:cViewPr varScale="1">
        <p:scale>
          <a:sx n="79" d="100"/>
          <a:sy n="79" d="100"/>
        </p:scale>
        <p:origin x="169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Gary" userId="89a502117cfa5041" providerId="LiveId" clId="{89AFA2E6-B472-4C7E-B337-BEAAAB3A8EA4}"/>
    <pc:docChg chg="custSel modSld">
      <pc:chgData name="rebecca Gary" userId="89a502117cfa5041" providerId="LiveId" clId="{89AFA2E6-B472-4C7E-B337-BEAAAB3A8EA4}" dt="2025-06-19T13:48:03.420" v="1" actId="6549"/>
      <pc:docMkLst>
        <pc:docMk/>
      </pc:docMkLst>
      <pc:sldChg chg="modSp mod">
        <pc:chgData name="rebecca Gary" userId="89a502117cfa5041" providerId="LiveId" clId="{89AFA2E6-B472-4C7E-B337-BEAAAB3A8EA4}" dt="2025-06-19T13:48:03.420" v="1" actId="6549"/>
        <pc:sldMkLst>
          <pc:docMk/>
          <pc:sldMk cId="2953487511" sldId="323"/>
        </pc:sldMkLst>
        <pc:spChg chg="mod">
          <ac:chgData name="rebecca Gary" userId="89a502117cfa5041" providerId="LiveId" clId="{89AFA2E6-B472-4C7E-B337-BEAAAB3A8EA4}" dt="2025-06-19T13:48:03.420" v="1" actId="6549"/>
          <ac:spMkLst>
            <pc:docMk/>
            <pc:sldMk cId="2953487511" sldId="323"/>
            <ac:spMk id="9" creationId="{145449CE-0381-494B-856A-447E3386C065}"/>
          </ac:spMkLst>
        </pc:spChg>
      </pc:sldChg>
      <pc:sldChg chg="delSp mod">
        <pc:chgData name="rebecca Gary" userId="89a502117cfa5041" providerId="LiveId" clId="{89AFA2E6-B472-4C7E-B337-BEAAAB3A8EA4}" dt="2025-06-19T13:47:46.719" v="0" actId="478"/>
        <pc:sldMkLst>
          <pc:docMk/>
          <pc:sldMk cId="2989903688" sldId="522"/>
        </pc:sldMkLst>
        <pc:picChg chg="del">
          <ac:chgData name="rebecca Gary" userId="89a502117cfa5041" providerId="LiveId" clId="{89AFA2E6-B472-4C7E-B337-BEAAAB3A8EA4}" dt="2025-06-19T13:47:46.719" v="0" actId="478"/>
          <ac:picMkLst>
            <pc:docMk/>
            <pc:sldMk cId="2989903688" sldId="522"/>
            <ac:picMk id="14" creationId="{E1AEF9D4-0D3F-42A2-92E8-5F11B66ABB2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C3721-3C48-4421-AE51-634E2E09051B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6767E-9920-47D1-922C-19E690A2E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80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modeling.stat.columbia.edu/2008/01/25/rindskopfs_rule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7536504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3255242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ran.r-project.org/web/packages/table1/vignettes/table1-examples.html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ran.r-project.org/web/packages/available_packages_by_name.html" TargetMode="External"/><Relationship Id="rId4" Type="http://schemas.openxmlformats.org/officeDocument/2006/relationships/hyperlink" Target="https://cran.r-project.org/web/packages/tableone/vignettes/introduction.html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25650947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Lato Extended"/>
              </a:rPr>
              <a:t>Gelman A. </a:t>
            </a:r>
            <a:r>
              <a:rPr lang="en-US" b="0" i="0" dirty="0" err="1">
                <a:solidFill>
                  <a:srgbClr val="2D3B45"/>
                </a:solidFill>
                <a:effectLst/>
                <a:highlight>
                  <a:srgbClr val="FFFFFF"/>
                </a:highlight>
                <a:latin typeface="Lato Extended"/>
              </a:rPr>
              <a:t>Rindskopf’s</a:t>
            </a:r>
            <a:r>
              <a:rPr lang="en-US" b="0" i="0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Lato Extended"/>
              </a:rPr>
              <a:t> Rules for Statistical Consulting. [Internet]. 2008 [cited 2024 July 10]. Available from: </a:t>
            </a:r>
            <a:r>
              <a:rPr lang="en-US" b="0" i="0" u="sng" dirty="0">
                <a:effectLst/>
                <a:highlight>
                  <a:srgbClr val="FFFFFF"/>
                </a:highlight>
                <a:latin typeface="Lato Extended"/>
                <a:hlinkClick r:id="rId3"/>
              </a:rPr>
              <a:t>https://statmodeling.stat.columbia.edu/2008/01/25/rindskopfs_rule/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8F259-AC4D-40E9-B82D-1BBC22E586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781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8F259-AC4D-40E9-B82D-1BBC22E586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54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Hu H, Du H, Li J, Wang Y, Wu X, Wang C, Zhang Y, Zhang G, Zhao Y, Kang W, Lian J. Early prediction and identification for severe patients during the pandemic of COVID-19: A severe COVID-19 risk model constructed by multivariate logistic regression analysis. J Glob Health. 2020 Dec;10(2):020510. </a:t>
            </a:r>
            <a:r>
              <a:rPr lang="en-US" dirty="0" err="1"/>
              <a:t>doi</a:t>
            </a:r>
            <a:r>
              <a:rPr lang="en-US" dirty="0"/>
              <a:t>: 10.7189/jogh.10.020510. PMID: 33110593; PMCID: PMC7567445.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767E-9920-47D1-922C-19E690A2EF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56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Lato Extended"/>
              </a:rPr>
              <a:t>Ma J, Dhiman P, Qi C, Bullock G, van </a:t>
            </a:r>
            <a:r>
              <a:rPr lang="en-US" b="0" i="0" dirty="0" err="1">
                <a:solidFill>
                  <a:srgbClr val="2D3B45"/>
                </a:solidFill>
                <a:effectLst/>
                <a:highlight>
                  <a:srgbClr val="FFFFFF"/>
                </a:highlight>
                <a:latin typeface="Lato Extended"/>
              </a:rPr>
              <a:t>Smeden</a:t>
            </a:r>
            <a:r>
              <a:rPr lang="en-US" b="0" i="0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Lato Extended"/>
              </a:rPr>
              <a:t> M, Riley RD, Collins GS. Poor handling of continuous predictors in clinical prediction models using logistic regression: a systematic review. J Clin Epidemiol. 2023 Sep;161:140-151. </a:t>
            </a:r>
            <a:r>
              <a:rPr lang="en-US" b="0" i="0" dirty="0" err="1">
                <a:solidFill>
                  <a:srgbClr val="2D3B45"/>
                </a:solidFill>
                <a:effectLst/>
                <a:highlight>
                  <a:srgbClr val="FFFFFF"/>
                </a:highlight>
                <a:latin typeface="Lato Extended"/>
              </a:rPr>
              <a:t>doi</a:t>
            </a:r>
            <a:r>
              <a:rPr lang="en-US" b="0" i="0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Lato Extended"/>
              </a:rPr>
              <a:t>: 10.1016/j.jclinepi.2023.07.017. </a:t>
            </a:r>
            <a:r>
              <a:rPr lang="en-US" b="0" i="0" dirty="0" err="1">
                <a:solidFill>
                  <a:srgbClr val="2D3B45"/>
                </a:solidFill>
                <a:effectLst/>
                <a:highlight>
                  <a:srgbClr val="FFFFFF"/>
                </a:highlight>
                <a:latin typeface="Lato Extended"/>
              </a:rPr>
              <a:t>Epub</a:t>
            </a:r>
            <a:r>
              <a:rPr lang="en-US" b="0" i="0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Lato Extended"/>
              </a:rPr>
              <a:t> 2023 Aug 2. PMID: 37536504. </a:t>
            </a:r>
            <a:r>
              <a:rPr lang="en-US" b="0" i="0" u="sng" dirty="0">
                <a:effectLst/>
                <a:highlight>
                  <a:srgbClr val="FFFFFF"/>
                </a:highlight>
                <a:latin typeface="Lato Extended"/>
                <a:hlinkClick r:id="rId3"/>
              </a:rPr>
              <a:t>https://pubmed.ncbi.nlm.nih.gov/37536504/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767E-9920-47D1-922C-19E690A2EF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9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Hu H, Du H, Li J, Wang Y, Wu X, Wang C, Zhang Y, Zhang G, Zhao Y, Kang W, Lian J. Early prediction and identification for severe patients during the pandemic of COVID-19: A severe COVID-19 risk model constructed by multivariate logistic regression analysis. J Glob Health. 2020 Dec;10(2):020510. </a:t>
            </a:r>
            <a:r>
              <a:rPr lang="en-US" dirty="0" err="1"/>
              <a:t>doi</a:t>
            </a:r>
            <a:r>
              <a:rPr lang="en-US" dirty="0"/>
              <a:t>: 10.7189/jogh.10.020510. PMID: 33110593; PMCID: PMC7567445.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Receiver_operating_characteristic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767E-9920-47D1-922C-19E690A2EF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25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George B, Seals S, &amp; </a:t>
            </a:r>
            <a:r>
              <a:rPr lang="en-US" dirty="0" err="1"/>
              <a:t>Aban</a:t>
            </a:r>
            <a:r>
              <a:rPr lang="en-US" dirty="0"/>
              <a:t> I. (2014). Survival analysis and regression models. J </a:t>
            </a:r>
            <a:r>
              <a:rPr lang="en-US" dirty="0" err="1"/>
              <a:t>Nucl</a:t>
            </a:r>
            <a:r>
              <a:rPr lang="en-US" dirty="0"/>
              <a:t> </a:t>
            </a:r>
            <a:r>
              <a:rPr lang="en-US" dirty="0" err="1"/>
              <a:t>Cardiol</a:t>
            </a:r>
            <a:r>
              <a:rPr lang="en-US" dirty="0"/>
              <a:t>, 21(4): 686-694. 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767E-9920-47D1-922C-19E690A2EF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66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George B, Seals S, &amp; </a:t>
            </a:r>
            <a:r>
              <a:rPr lang="en-US" dirty="0" err="1"/>
              <a:t>Aban</a:t>
            </a:r>
            <a:r>
              <a:rPr lang="en-US" dirty="0"/>
              <a:t> I. (2014). Survival analysis and regression models. J </a:t>
            </a:r>
            <a:r>
              <a:rPr lang="en-US" dirty="0" err="1"/>
              <a:t>Nucl</a:t>
            </a:r>
            <a:r>
              <a:rPr lang="en-US" dirty="0"/>
              <a:t> </a:t>
            </a:r>
            <a:r>
              <a:rPr lang="en-US" dirty="0" err="1"/>
              <a:t>Cardiol</a:t>
            </a:r>
            <a:r>
              <a:rPr lang="en-US" dirty="0"/>
              <a:t>, 21(4): 686-694.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Hu H, Du H, Li J, Wang Y, Wu X, Wang C, Zhang Y, Zhang G, Zhao Y, Kang W, Lian J. Early prediction and identification for severe patients during the pandemic of COVID-19: A severe COVID-19 risk model constructed by multivariate logistic regression analysis. J Glob Health. 2020 Dec;10(2):020510. </a:t>
            </a:r>
            <a:r>
              <a:rPr lang="en-US" dirty="0" err="1"/>
              <a:t>doi</a:t>
            </a:r>
            <a:r>
              <a:rPr lang="en-US" dirty="0"/>
              <a:t>: 10.7189/jogh.10.020510. PMID: 33110593; PMCID: PMC7567445.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767E-9920-47D1-922C-19E690A2EF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74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Lato Extended"/>
              </a:rPr>
              <a:t>Wu LS, Tang CH, Lin YS, Lin CP, Hung ST, Hwa HL, Luo SF, Chu PH. Major adverse cardiovascular events and mortality in systemic lupus erythematosus patients after successful delivery: a population-based study. Am J Med Sci. 2014 Jan;347(1):42-9. </a:t>
            </a:r>
            <a:r>
              <a:rPr lang="en-US" b="0" i="0" dirty="0" err="1">
                <a:solidFill>
                  <a:srgbClr val="2D3B45"/>
                </a:solidFill>
                <a:effectLst/>
                <a:highlight>
                  <a:srgbClr val="FFFFFF"/>
                </a:highlight>
                <a:latin typeface="Lato Extended"/>
              </a:rPr>
              <a:t>doi</a:t>
            </a:r>
            <a:r>
              <a:rPr lang="en-US" b="0" i="0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Lato Extended"/>
              </a:rPr>
              <a:t>: 10.1097/MAJ.0b013e318278707f. PMID: 23255242. </a:t>
            </a:r>
            <a:r>
              <a:rPr lang="en-US" b="0" i="0" u="sng" dirty="0">
                <a:effectLst/>
                <a:highlight>
                  <a:srgbClr val="FFFFFF"/>
                </a:highlight>
                <a:latin typeface="Lato Extended"/>
                <a:hlinkClick r:id="rId3"/>
              </a:rPr>
              <a:t>https://pubmed.ncbi.nlm.nih.gov/23255242/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767E-9920-47D1-922C-19E690A2EF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00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8F259-AC4D-40E9-B82D-1BBC22E586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679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8F259-AC4D-40E9-B82D-1BBC22E586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104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Zhang W, Radhakrishnan K, Becker H, Acton GJ,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Holahan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CK. Self-Regulation Strategies as Predictors: Managing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Multimorbidities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Among Community-Dwelling People Aging with Arthritis. West J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Res. 2020 Sep;42(9):698-707.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10.1177/0193945919893679.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Epub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 Jan 16. PMID: 31941422.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Zhang W,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Sotoodeh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M, Ho JC, Simpson RL, Hertzberg VS. Examining the Concordance in the Documented Pressure Injury Site, Stage, and Count in Medical Information Mart for Intensive Care-III. Appl Clin Inform. 2021 Aug;12(4):897-909.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10.1055/s-0041-1735179.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Epub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2021 Sep 29. PMID: 34587637; PMCID: PMC8481012.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Stuifbergen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AK, Becker H, Perez F, Morrison J, Brown A, Kullberg V, Zhang W. Computer-assisted cognitive rehabilitation in persons with multiple sclerosis: Results of a multi-site randomized controlled trial with six month follow-up.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Disabil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Health J. 2018 Jul;11(3):427-434.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10.1016/j.dhjo.2018.02.001.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Epub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2018 Feb 16. PMID: 29477372; PMCID: PMC6047944.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 table 1 packages and examples: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Example links: </a:t>
            </a:r>
            <a:r>
              <a:rPr lang="en-US" sz="1800" b="0" i="0" u="sng" strike="noStrike" dirty="0">
                <a:solidFill>
                  <a:srgbClr val="0078D7"/>
                </a:solidFill>
                <a:effectLst/>
                <a:latin typeface="Aptos" panose="020B0004020202020204" pitchFamily="34" charset="0"/>
                <a:hlinkClick r:id="rId3" tooltip="https://cran.r-project.org/web/packages/table1/vignettes/table1-examples.html"/>
              </a:rPr>
              <a:t>https://cran.r-project.org/web/packages/table1/vignettes/table1-examples.html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078D7"/>
                </a:solidFill>
                <a:effectLst/>
                <a:latin typeface="Aptos" panose="020B0004020202020204" pitchFamily="34" charset="0"/>
                <a:hlinkClick r:id="rId4" tooltip="https://cran.r-project.org/web/packages/tableone/vignettes/introduction.html"/>
              </a:rPr>
              <a:t>https://cran.r-project.org/web/packages/tableone/vignettes/introduction.html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Explore more: Try to ask </a:t>
            </a:r>
            <a:r>
              <a:rPr lang="en-US" sz="1800" b="0" i="0" u="none" strike="noStrike" dirty="0" err="1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Chatgpt</a:t>
            </a:r>
            <a:r>
              <a:rPr lang="en-US" sz="1800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: </a:t>
            </a: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what are the R packages to develop table 1? Then you could search for and read the package manuals and search for example codes.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Also, check the list of all R packages: </a:t>
            </a:r>
            <a:r>
              <a:rPr lang="en-US" b="0" i="0" u="sng" strike="noStrike" dirty="0">
                <a:solidFill>
                  <a:srgbClr val="0078D7"/>
                </a:solidFill>
                <a:effectLst/>
                <a:latin typeface="Aptos" panose="020B0004020202020204" pitchFamily="34" charset="0"/>
                <a:hlinkClick r:id="rId5" tooltip="https://cran.r-project.org/web/packages/available_packages_by_name.html"/>
              </a:rPr>
              <a:t>https://cran.r-project.org/web/packages/available_packages_by_name.html</a:t>
            </a:r>
            <a:endParaRPr lang="en-US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767E-9920-47D1-922C-19E690A2EF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56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8F259-AC4D-40E9-B82D-1BBC22E586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587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Zhang W, Radhakrishnan K, Becker H, Acton GJ,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Holahan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CK. Self-Regulation Strategies Among Community-Dwelling People Aging With Arthritis and Multimorbidity. J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Gerontol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2021 Jan 1;47(1):35-45.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10.3928/00989134-20201209-03. PMID: 33377983.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767E-9920-47D1-922C-19E690A2EF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446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Zhang W, Becker H,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Stuifbergen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AK, Brown A. Predicting Health Promotion and Quality of Life With Symptom Clusters and Social Supports Among Older Adults With Multiple Sclerosis. J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Gerontol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2017 Oct 1;43(10):27-36.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10.3928/00989134-20170406-04.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Epub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2017 Apr 11. Erratum in: J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Gerontol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2018 Jun 1;44(6):5. PMID: 28399316.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767E-9920-47D1-922C-19E690A2EF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31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Lato Extended"/>
              </a:rPr>
              <a:t>Worthy G. Statistical analysis and reporting: common errors found during peer review and how to avoid them. Swiss Med Wkly. 2015 Feb 4;145:w14076. </a:t>
            </a:r>
            <a:r>
              <a:rPr lang="en-US" b="0" i="0" dirty="0" err="1">
                <a:solidFill>
                  <a:srgbClr val="2D3B45"/>
                </a:solidFill>
                <a:effectLst/>
                <a:highlight>
                  <a:srgbClr val="FFFFFF"/>
                </a:highlight>
                <a:latin typeface="Lato Extended"/>
              </a:rPr>
              <a:t>doi</a:t>
            </a:r>
            <a:r>
              <a:rPr lang="en-US" b="0" i="0" dirty="0">
                <a:solidFill>
                  <a:srgbClr val="2D3B45"/>
                </a:solidFill>
                <a:effectLst/>
                <a:highlight>
                  <a:srgbClr val="FFFFFF"/>
                </a:highlight>
                <a:latin typeface="Lato Extended"/>
              </a:rPr>
              <a:t>: 10.4414/smw.2015.14076. PMID: 25650947. </a:t>
            </a:r>
            <a:r>
              <a:rPr lang="en-US" b="0" i="0" u="sng" dirty="0">
                <a:effectLst/>
                <a:highlight>
                  <a:srgbClr val="FFFFFF"/>
                </a:highlight>
                <a:latin typeface="Lato Extended"/>
                <a:hlinkClick r:id="rId3"/>
              </a:rPr>
              <a:t>https://pubmed.ncbi.nlm.nih.gov/25650947/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767E-9920-47D1-922C-19E690A2EF1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424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8F259-AC4D-40E9-B82D-1BBC22E586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01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8F259-AC4D-40E9-B82D-1BBC22E586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589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Schneider A,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Hommel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Blettner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M: Linear regression analysis—part 14 of a series on evaluation of scientific publications.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Dtsch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Arztebl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 2010; 107(44): 776–82. DOI: 10.3238/arztebl.2010.0776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767E-9920-47D1-922C-19E690A2EF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7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8F259-AC4D-40E9-B82D-1BBC22E586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952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Schneider A,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Hommel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Blettner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M: Linear regression analysis—part 14 of a series on evaluation of scientific publications.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Dtsch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Arztebl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 2010; 107(44): 776–82. DOI: 10.3238/arztebl.2010.0776 </a:t>
            </a:r>
            <a:endParaRPr lang="en-US" dirty="0"/>
          </a:p>
          <a:p>
            <a:r>
              <a:rPr lang="en-US"/>
              <a:t>https://online.stat.psu.edu/stat504/lesson/6/6.1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767E-9920-47D1-922C-19E690A2EF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67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Schneider A,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Hommel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Blettner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M: Linear regression analysis—part 14 of a series on evaluation of scientific publications.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Dtsch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Arztebl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 2010; 107(44): 776–82. DOI: 10.3238/arztebl.2010.0776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767E-9920-47D1-922C-19E690A2EF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67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Schneider A,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Hommel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Blettner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M: Linear regression analysis—part 14 of a series on evaluation of scientific publications.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Dtsch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Arztebl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 2010; 107(44): 776–82. DOI: 10.3238/arztebl.2010.0776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66767E-9920-47D1-922C-19E690A2EF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68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8F259-AC4D-40E9-B82D-1BBC22E586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175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6D6B-4E17-4F9A-B85F-55A819A0588E}" type="datetime1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19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E287-C2F7-4510-889A-2D3019E20B70}" type="datetime1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44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FA705-E3A3-4A12-BBA4-DCDD394576F3}" type="datetime1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92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5C950-F0B9-4DBC-9E97-946659B2F5E4}" type="datetime1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A66A4-B5A4-47D1-8754-CD0D3E3B4393}" type="datetime1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5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144B6-A3D0-4712-891C-21F49796624B}" type="datetime1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60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FB38-D467-41B9-AC9D-6DC116886EF9}" type="datetime1">
              <a:rPr lang="en-US" smtClean="0"/>
              <a:t>6/19/2025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5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F07C8-422D-4DFF-8D9D-A18B627C3FD2}" type="datetime1">
              <a:rPr lang="en-US" smtClean="0"/>
              <a:t>6/19/2025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13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5B217-8473-482F-94A5-1D27B7844792}" type="datetime1">
              <a:rPr lang="en-US" smtClean="0"/>
              <a:t>6/19/2025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21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C70BE-0A36-4939-BF62-5F0AE97F0543}" type="datetime1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93457-FD86-4E9C-A721-0F40F817B27E}" type="datetime1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2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16343-957F-407F-B1CC-0FDAEB00A862}" type="datetime1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F78C2-3113-4C75-8DBB-2F0BF14E3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5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gitty.net/dags.html" TargetMode="External"/><Relationship Id="rId2" Type="http://schemas.openxmlformats.org/officeDocument/2006/relationships/hyperlink" Target="https://stats.oarc.ucla.edu/other/annotatedoutput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4" y="386729"/>
            <a:ext cx="2835757" cy="610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740" y="480394"/>
            <a:ext cx="11856516" cy="2387600"/>
          </a:xfrm>
        </p:spPr>
        <p:txBody>
          <a:bodyPr>
            <a:normAutofit fontScale="90000"/>
          </a:bodyPr>
          <a:lstStyle/>
          <a:p>
            <a:br>
              <a:rPr lang="en-US" sz="4900" b="1" dirty="0"/>
            </a:br>
            <a:br>
              <a:rPr lang="en-US" sz="4900" b="1" dirty="0"/>
            </a:br>
            <a:r>
              <a:rPr lang="en-US" sz="4900" b="1" dirty="0">
                <a:latin typeface="Arial"/>
                <a:cs typeface="Arial"/>
              </a:rPr>
              <a:t>Regression Analysis Interpretation</a:t>
            </a:r>
            <a:br>
              <a:rPr lang="en-US" sz="4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/>
                <a:cs typeface="Arial"/>
              </a:rPr>
              <a:t>October 7, 2025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62101E-FFB6-4978-9254-FDA4C616C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1914" y="4355925"/>
            <a:ext cx="9628169" cy="1655762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Wenhui (Vivian) Zhang, PhD, MS (Statistics),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Research Assistant Professor,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Nell Hodgson Woodruff School of Nursing, Emory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DA5E33-DAC5-4FBF-9373-6EF4BC07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F78C2-3113-4C75-8DBB-2F0BF14E34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9624" y="1674194"/>
            <a:ext cx="8022376" cy="478369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494BA"/>
              </a:buClr>
              <a:buSzTx/>
              <a:buFont typeface="Wingdings 2" charset="2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22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900" b="1" dirty="0">
                <a:solidFill>
                  <a:schemeClr val="bg1"/>
                </a:solidFill>
              </a:rPr>
            </a:br>
            <a:br>
              <a:rPr lang="en-US" sz="4900" b="1" dirty="0">
                <a:solidFill>
                  <a:schemeClr val="bg1"/>
                </a:solidFill>
              </a:rPr>
            </a:br>
            <a:br>
              <a:rPr lang="en-US" sz="4900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D91D6-F074-4D7A-A876-30BFFAB11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F78C2-3113-4C75-8DBB-2F0BF14E34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9624" y="1674194"/>
            <a:ext cx="8022376" cy="478369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494BA"/>
              </a:buClr>
              <a:buSzTx/>
              <a:buFont typeface="Wingdings 2" charset="2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DF61CBCB-3720-4926-98D3-8BBDA5248EE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C0C3-97AE-462B-B8EE-B833B494F9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336AF0-680D-4C4E-BDB9-97425B5F3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73" y="189054"/>
            <a:ext cx="9650326" cy="63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42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900" b="1" dirty="0">
                <a:solidFill>
                  <a:schemeClr val="bg1"/>
                </a:solidFill>
              </a:rPr>
            </a:br>
            <a:br>
              <a:rPr lang="en-US" sz="4900" b="1" dirty="0">
                <a:solidFill>
                  <a:schemeClr val="bg1"/>
                </a:solidFill>
              </a:rPr>
            </a:br>
            <a:br>
              <a:rPr lang="en-US" sz="4900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D91D6-F074-4D7A-A876-30BFFAB11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F78C2-3113-4C75-8DBB-2F0BF14E34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9624" y="1674194"/>
            <a:ext cx="8022376" cy="478369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494BA"/>
              </a:buClr>
              <a:buSzTx/>
              <a:buFont typeface="Wingdings 2" charset="2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DF61CBCB-3720-4926-98D3-8BBDA5248EE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C0C3-97AE-462B-B8EE-B833B494F9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5BF61-BF27-4AC6-B7DF-13D1BC213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24" y="223977"/>
            <a:ext cx="3540999" cy="2686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0F81AB-C499-4A92-B221-7A66C3744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24" y="3343105"/>
            <a:ext cx="2867678" cy="3013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270321-7FE9-44E4-9D60-ABCEB9568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623" y="223977"/>
            <a:ext cx="2867678" cy="3305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7C51B2-8B85-43E2-8269-8C4084844F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8561" y="3822759"/>
            <a:ext cx="3089740" cy="27220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62BC8B-C116-4AC2-86EF-5173FC8B95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6444" y="168401"/>
            <a:ext cx="3136268" cy="27422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56DEED-6A02-489E-BCD2-92FCBAE54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9560" y="2999757"/>
            <a:ext cx="3049442" cy="36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8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87132-592B-96A8-3AC9-2E15D753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90BFF2-7DD0-DB15-77AE-56FC989EB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951321"/>
            <a:ext cx="10515600" cy="40999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C1A9D-582E-C57F-2E09-3C90DEA5A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6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A337-FC90-D002-10FA-EE559EB45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handle continuous predictors?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0B44-9C45-D440-EF6C-EEAA85F32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8A4D8-23C2-2078-4AF4-E16709B5B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AD7978-050E-1EA9-DDB7-46772D69E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96" y="1225822"/>
            <a:ext cx="4470702" cy="5550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3868A5-9069-6A06-B455-CAA6E7BE8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960" y="1315515"/>
            <a:ext cx="4901717" cy="540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6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87132-592B-96A8-3AC9-2E15D753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 curve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C1A9D-582E-C57F-2E09-3C90DEA5A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14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82E78D-B2C2-9E0C-8C4C-A93EC991B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Sensitivity </a:t>
            </a:r>
          </a:p>
          <a:p>
            <a:r>
              <a:rPr lang="en-US" dirty="0"/>
              <a:t>Specificity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5B7DE6-722B-7428-E447-06594ABF1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783" y="129652"/>
            <a:ext cx="7489142" cy="5499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7A47D6-D68F-E858-29C7-114D52C0F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75" y="3905119"/>
            <a:ext cx="7611717" cy="24512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89C123-FAE6-CEE9-3CDF-B180C53C7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75" y="2845236"/>
            <a:ext cx="6749635" cy="387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87132-592B-96A8-3AC9-2E15D753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42139-8777-2BCD-B76D-0087AD970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Time-to-event outcomes </a:t>
            </a:r>
          </a:p>
          <a:p>
            <a:r>
              <a:rPr lang="en-US" dirty="0"/>
              <a:t>Survival vs. hazard </a:t>
            </a:r>
          </a:p>
          <a:p>
            <a:r>
              <a:rPr lang="en-US" dirty="0"/>
              <a:t>Censored observation: event not observed during follow-up</a:t>
            </a:r>
          </a:p>
          <a:p>
            <a:r>
              <a:rPr lang="en-US" dirty="0"/>
              <a:t>Right, left, interval censoring</a:t>
            </a:r>
          </a:p>
          <a:p>
            <a:r>
              <a:rPr lang="en-US" dirty="0"/>
              <a:t>Life table</a:t>
            </a:r>
          </a:p>
          <a:p>
            <a:r>
              <a:rPr lang="en-US" dirty="0"/>
              <a:t>Kaplan-Meier estimation </a:t>
            </a:r>
          </a:p>
          <a:p>
            <a:r>
              <a:rPr lang="en-US" dirty="0"/>
              <a:t>Log-rank test </a:t>
            </a:r>
          </a:p>
          <a:p>
            <a:r>
              <a:rPr lang="en-US" dirty="0"/>
              <a:t>Cox regression: proportional hazards, no time-varying covariates/stratified, hazard ratio vs. 1</a:t>
            </a:r>
          </a:p>
          <a:p>
            <a:r>
              <a:rPr lang="en-US" dirty="0"/>
              <a:t>AFT: accelerated failure time, parametric distribution of the event times, time ratio vs.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C1A9D-582E-C57F-2E09-3C90DEA5A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15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E643FE-63E8-B75B-1FE9-AAEA97B5F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9" y="4001294"/>
            <a:ext cx="5966791" cy="43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A27EE5-F913-3C85-2CEA-D4ACFF7FA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009" y="5873354"/>
            <a:ext cx="3339699" cy="607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C156D-C529-598D-D6F9-7B7791776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5168" y="0"/>
            <a:ext cx="3176832" cy="258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34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87132-592B-96A8-3AC9-2E15D753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Cox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C1A9D-582E-C57F-2E09-3C90DEA5A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16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A796C4-0B72-738F-4D44-FDBCC0807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B5E7C3-5425-0D14-07B6-9614D27E5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041" y="2553"/>
            <a:ext cx="2487959" cy="1950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7AC29-CDC4-D862-1CEA-23F8D1474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45" y="1512395"/>
            <a:ext cx="8965096" cy="484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69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DECA8-A942-107D-C87D-17DBE976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Major adverse cardiovascular events and mortality in SLE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46D096-A818-19F1-A734-69C6D3625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717582"/>
            <a:ext cx="3570020" cy="43513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78CE6-BE1B-B283-BC9A-5410843F1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6D6EA3-7326-E31F-6552-2774120EB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127" y="1027906"/>
            <a:ext cx="6080613" cy="2502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8A66EE-5F75-A2A8-870F-58DDFA64E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8220" y="3429000"/>
            <a:ext cx="7148874" cy="294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23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59624" y="1674194"/>
            <a:ext cx="8022376" cy="478369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494BA"/>
              </a:buClr>
              <a:buSzTx/>
              <a:buFont typeface="Wingdings 2" charset="2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34DF2BF-5F69-4E37-9771-426EE57537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Lab session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145449CE-0381-494B-856A-447E3386C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2370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Have fun! Interpretations?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651BB5A-7D46-484D-99B0-2389B3C26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F78C2-3113-4C75-8DBB-2F0BF14E34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660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900" b="1" dirty="0">
                <a:solidFill>
                  <a:schemeClr val="bg1"/>
                </a:solidFill>
              </a:rPr>
            </a:br>
            <a:br>
              <a:rPr lang="en-US" sz="4900" b="1" dirty="0">
                <a:solidFill>
                  <a:schemeClr val="bg1"/>
                </a:solidFill>
              </a:rPr>
            </a:br>
            <a:r>
              <a:rPr lang="en-US" sz="4900" b="1" dirty="0"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r>
              <a:rPr lang="en-US" sz="49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900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D8066-5D68-4DCE-B000-F6367D58D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Science: research question, dataset, potential analysis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Quality: background literature review, data collection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Cleaning: raw data, cleaned data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Analysis: assumptions, syntax, output, diagnostics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Results: table/figures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Discussion: interpretation, sample demographics, test p-value, effect size, sensitivity analysis 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D91D6-F074-4D7A-A876-30BFFAB11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F78C2-3113-4C75-8DBB-2F0BF14E34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9624" y="1674194"/>
            <a:ext cx="8022376" cy="478369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494BA"/>
              </a:buClr>
              <a:buSzTx/>
              <a:buFont typeface="Wingdings 2" charset="2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DF61CBCB-3720-4926-98D3-8BBDA5248EE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C0C3-97AE-462B-B8EE-B833B494F9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96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900" b="1" dirty="0">
                <a:solidFill>
                  <a:schemeClr val="accent4"/>
                </a:solidFill>
              </a:rPr>
            </a:br>
            <a:br>
              <a:rPr lang="en-US" sz="4900" b="1" dirty="0">
                <a:solidFill>
                  <a:schemeClr val="accent4"/>
                </a:solidFill>
              </a:rPr>
            </a:br>
            <a:br>
              <a:rPr lang="en-US" sz="4900" b="1" dirty="0">
                <a:solidFill>
                  <a:schemeClr val="accent4"/>
                </a:solidFill>
              </a:rPr>
            </a:br>
            <a:r>
              <a:rPr lang="en-US" sz="4900" b="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br>
              <a:rPr lang="en-US" sz="4900" b="1" dirty="0">
                <a:solidFill>
                  <a:schemeClr val="accent4"/>
                </a:solidFill>
              </a:rPr>
            </a:br>
            <a:br>
              <a:rPr lang="en-US" b="1" dirty="0">
                <a:solidFill>
                  <a:schemeClr val="accent4"/>
                </a:solidFill>
              </a:rPr>
            </a:b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D4C706A-A4A2-4843-8694-17B32BB57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Linear Regression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Logistic Regression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Survival Analysis: Cox Regression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Lab Session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</a:p>
          <a:p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60A42F0-4283-4D9A-94C9-B0CDAE19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F78C2-3113-4C75-8DBB-2F0BF14E34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9624" y="1674194"/>
            <a:ext cx="8022376" cy="478369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494BA"/>
              </a:buClr>
              <a:buSzTx/>
              <a:buFont typeface="Wingdings 2" charset="2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903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AEA9-4544-289B-E966-FD855EAFA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demographic/characteristics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626559-5063-819F-F81E-2399DA143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03873" y="1352268"/>
            <a:ext cx="3592388" cy="51866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3F900-7F4F-6EC3-6052-30851F85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1E9EA1-43FA-1A03-B813-D3157F8FE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11" y="1277201"/>
            <a:ext cx="3592389" cy="5186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C88CE-E3CC-4EB6-7588-FF84A7AAB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335" y="1361422"/>
            <a:ext cx="3383466" cy="49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97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AEA9-4544-289B-E966-FD855EAFA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demographic/characteristics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3F900-7F4F-6EC3-6052-30851F85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21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F6888F2-4622-3FF6-8559-4EB277385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405790"/>
            <a:ext cx="7772400" cy="51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12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3004C-D7B7-F551-8559-BBEA97EB2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table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8E35E8-AD3A-9911-4D41-D82807ED4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8320" y="1329681"/>
            <a:ext cx="10515600" cy="458810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ECFDC-8A7F-9065-1E8A-2F64E003D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93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8A879-C6AE-40A9-F292-87981CA14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Statistical analysis and reporting: common errors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C7B81-2454-DD54-4AF4-69F5AE755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Intro: clear aim, PICOS, study needs</a:t>
            </a:r>
          </a:p>
          <a:p>
            <a:r>
              <a:rPr lang="en-US" dirty="0"/>
              <a:t>Methods: hypothesis, all outcome measures, inclusion/exclusion</a:t>
            </a:r>
          </a:p>
          <a:p>
            <a:r>
              <a:rPr lang="en-US" dirty="0"/>
              <a:t>Statistical methods</a:t>
            </a:r>
          </a:p>
          <a:p>
            <a:pPr lvl="1"/>
            <a:r>
              <a:rPr lang="en-US" dirty="0"/>
              <a:t>Appropriate statistical methods</a:t>
            </a:r>
          </a:p>
          <a:p>
            <a:pPr lvl="2"/>
            <a:r>
              <a:rPr lang="en-US" dirty="0"/>
              <a:t>Summary, assumption</a:t>
            </a:r>
          </a:p>
          <a:p>
            <a:pPr lvl="2"/>
            <a:r>
              <a:rPr lang="en-US" dirty="0"/>
              <a:t>Paired or cluster data</a:t>
            </a:r>
          </a:p>
          <a:p>
            <a:pPr lvl="2"/>
            <a:r>
              <a:rPr lang="en-US" dirty="0"/>
              <a:t>Diagnostic test: cut-off threshold</a:t>
            </a:r>
          </a:p>
          <a:p>
            <a:pPr lvl="2"/>
            <a:r>
              <a:rPr lang="en-US" dirty="0"/>
              <a:t>Reporting: sample size, multiple hypothesis testing</a:t>
            </a:r>
          </a:p>
          <a:p>
            <a:r>
              <a:rPr lang="en-US" dirty="0"/>
              <a:t>Results: effect size (CI)</a:t>
            </a:r>
          </a:p>
          <a:p>
            <a:r>
              <a:rPr lang="en-US" dirty="0"/>
              <a:t>Discussion: statistical and clinical significance, direction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21A06-FD4A-2D15-2302-5DA3145F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93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0BFB6-0E59-9A70-D273-7BF834065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Annotated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0E7AC-E20F-E95E-17D9-0C4A18587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hlinkClick r:id="rId2"/>
              </a:rPr>
              <a:t>https://stats.oarc.ucla.edu/other/annotatedoutput/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Directed acyclic graphs?</a:t>
            </a:r>
          </a:p>
          <a:p>
            <a:r>
              <a:rPr lang="en-US" dirty="0">
                <a:hlinkClick r:id="rId3"/>
              </a:rPr>
              <a:t>https://www.dagitty.net/dags.html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C9BA8-649A-279F-61DF-34BC7420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08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59624" y="1674194"/>
            <a:ext cx="8022376" cy="478369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494BA"/>
              </a:buClr>
              <a:buSzTx/>
              <a:buFont typeface="Wingdings 2" charset="2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34DF2BF-5F69-4E37-9771-426EE57537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145449CE-0381-494B-856A-447E3386C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2370"/>
            <a:ext cx="9144000" cy="1655762"/>
          </a:xfrm>
        </p:spPr>
        <p:txBody>
          <a:bodyPr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651BB5A-7D46-484D-99B0-2389B3C26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F78C2-3113-4C75-8DBB-2F0BF14E34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487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900" b="1" dirty="0"/>
            </a:br>
            <a:br>
              <a:rPr lang="en-US" sz="4900" b="1" dirty="0"/>
            </a:br>
            <a:r>
              <a:rPr lang="en-US" sz="4900" b="1" dirty="0">
                <a:latin typeface="Arial" panose="020B0604020202020204" pitchFamily="34" charset="0"/>
                <a:cs typeface="Arial" panose="020B0604020202020204" pitchFamily="34" charset="0"/>
              </a:rPr>
              <a:t>Correlation </a:t>
            </a:r>
            <a:br>
              <a:rPr lang="en-US" sz="4900" b="1" dirty="0"/>
            </a:b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D8066-5D68-4DCE-B000-F6367D58D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Question: Are A and B related/associated?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What’s the direction/degree of the linear relationship?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Hypothesis: H0: r = 0; H1: r ≠ 0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Assumptions: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Level of measurement, related pairs, absence of outliers, and linearity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Pearson's correlation: interval/ratio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Spearman’s correlation: ordinal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D91D6-F074-4D7A-A876-30BFFAB11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F78C2-3113-4C75-8DBB-2F0BF14E34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9624" y="1674194"/>
            <a:ext cx="8022376" cy="478369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494BA"/>
              </a:buClr>
              <a:buSzTx/>
              <a:buFont typeface="Wingdings 2" charset="2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DF61CBCB-3720-4926-98D3-8BBDA5248EE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C0C3-97AE-462B-B8EE-B833B494F9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039A60-5FC1-484A-AB9A-CF47AC979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447" y="5132325"/>
            <a:ext cx="6059034" cy="1325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EFE132-B920-4D62-85DD-398C4F7FB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268" y="88679"/>
            <a:ext cx="3321465" cy="22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38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D6E18-6196-5486-274D-A192CC6D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 Coefficient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E11FE-CBEE-B59C-506E-E71FF9ED4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7850"/>
            <a:ext cx="10515600" cy="4351338"/>
          </a:xfrm>
        </p:spPr>
        <p:txBody>
          <a:bodyPr/>
          <a:lstStyle/>
          <a:p>
            <a:r>
              <a:rPr lang="en-US" dirty="0"/>
              <a:t>Effect size small, medium, large</a:t>
            </a:r>
          </a:p>
          <a:p>
            <a:pPr lvl="1"/>
            <a:r>
              <a:rPr lang="en-US" dirty="0"/>
              <a:t>T-test: Cohen’s d, 0.2, 0.5, 0.8</a:t>
            </a:r>
          </a:p>
          <a:p>
            <a:pPr lvl="1"/>
            <a:r>
              <a:rPr lang="en-US" dirty="0"/>
              <a:t>Pearson’s correlation r: 0.1, 0.3, 0.5</a:t>
            </a:r>
          </a:p>
          <a:p>
            <a:pPr lvl="1"/>
            <a:r>
              <a:rPr lang="en-US" dirty="0"/>
              <a:t>Relative risk, odds ratio…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501FB-48DD-884C-2F45-A44A83056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9CF90A-0074-A380-A35E-0C01906FE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00" y="249445"/>
            <a:ext cx="4775200" cy="627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53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900" b="1" dirty="0"/>
            </a:br>
            <a:br>
              <a:rPr lang="en-US" sz="4900" b="1" dirty="0"/>
            </a:br>
            <a:r>
              <a:rPr lang="en-US" sz="4900" b="1" dirty="0">
                <a:latin typeface="Arial" panose="020B0604020202020204" pitchFamily="34" charset="0"/>
                <a:cs typeface="Arial" panose="020B0604020202020204" pitchFamily="34" charset="0"/>
              </a:rPr>
              <a:t>Regression</a:t>
            </a:r>
            <a:br>
              <a:rPr lang="en-US" sz="4900" b="1" dirty="0"/>
            </a:b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D8066-5D68-4DCE-B000-F6367D58D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Question: Predict Y with X (X1, X2…), dependent/independent variable? </a:t>
            </a: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Description, estimation, prognostication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Simple Linear Regression: y=bx+ a+ error (b: slope, a: intercept)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Logistic Regression: log odds=a +bx +error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Others: Multiple linear regression, general linear model, Poisson, non-linear…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Hypothesis: H0: b=0; H1: b≠0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 square, F-test, t-test of coefficients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Assumptions: Simple linear regression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Independence of observations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Level of measurement, continuous (y)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Normal distribution (y)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Linear relationship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Homoscedasticity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Residuals are normally distributed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D91D6-F074-4D7A-A876-30BFFAB11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F78C2-3113-4C75-8DBB-2F0BF14E34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9624" y="1674194"/>
            <a:ext cx="8022376" cy="478369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3494BA"/>
              </a:buClr>
              <a:buSzTx/>
              <a:buFont typeface="Wingdings 2" charset="2"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DF61CBCB-3720-4926-98D3-8BBDA5248EE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DC0C3-97AE-462B-B8EE-B833B494F9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93F9B6-2FC8-4AA1-B7BC-D8F8AF967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465" y="161783"/>
            <a:ext cx="2301748" cy="1596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805802-ED08-45C2-AD24-1ECB9E6F1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458" y="3752494"/>
            <a:ext cx="3830407" cy="259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2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4143-8261-9E90-1DFB-0EF644491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6276-9B4A-0D4D-083A-9AD22BC60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Simple, Multiple linear regression</a:t>
            </a:r>
          </a:p>
          <a:p>
            <a:r>
              <a:rPr lang="en-US" dirty="0"/>
              <a:t>Logistic regression </a:t>
            </a:r>
          </a:p>
          <a:p>
            <a:pPr lvl="1"/>
            <a:r>
              <a:rPr lang="en-US" dirty="0"/>
              <a:t>Binary, multinomial, ordinal</a:t>
            </a:r>
          </a:p>
          <a:p>
            <a:r>
              <a:rPr lang="en-US" dirty="0"/>
              <a:t>Curvilinear </a:t>
            </a:r>
          </a:p>
          <a:p>
            <a:r>
              <a:rPr lang="en-US" dirty="0"/>
              <a:t>Non-linear </a:t>
            </a:r>
          </a:p>
          <a:p>
            <a:r>
              <a:rPr lang="en-US" dirty="0"/>
              <a:t>Poisson regression</a:t>
            </a:r>
          </a:p>
          <a:p>
            <a:r>
              <a:rPr lang="en-US" dirty="0"/>
              <a:t>General linear model</a:t>
            </a:r>
          </a:p>
          <a:p>
            <a:r>
              <a:rPr lang="en-US" dirty="0"/>
              <a:t>Generalized linear model</a:t>
            </a:r>
          </a:p>
          <a:p>
            <a:r>
              <a:rPr lang="en-US" dirty="0"/>
              <a:t>Cox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77E3D-2082-B62A-D8D9-B8CA7013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4A71EB-000D-8D3A-0936-99898DFDA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488" y="151536"/>
            <a:ext cx="4972878" cy="4761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E4004-2169-55FC-CBA3-214CBD63E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645" y="4001294"/>
            <a:ext cx="3157955" cy="258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87132-592B-96A8-3AC9-2E15D753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C1A9D-582E-C57F-2E09-3C90DEA5A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7</a:t>
            </a:fld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219FE4B-8729-C1BD-8DD5-04AD4C038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Univariate, multivariate (confounding)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y=bx+ a+ error (b: slope, a: intercept)</a:t>
            </a:r>
          </a:p>
          <a:p>
            <a:r>
              <a:rPr lang="en-US" dirty="0"/>
              <a:t>y=b1x1+b2x2+…+</a:t>
            </a:r>
            <a:r>
              <a:rPr lang="en-US" dirty="0" err="1"/>
              <a:t>bnxn+a+error</a:t>
            </a:r>
            <a:r>
              <a:rPr lang="en-US" dirty="0"/>
              <a:t> </a:t>
            </a:r>
          </a:p>
          <a:p>
            <a:r>
              <a:rPr lang="en-US" dirty="0"/>
              <a:t>Regression coefficient (b), b=0 (t-test)</a:t>
            </a:r>
          </a:p>
          <a:p>
            <a:r>
              <a:rPr lang="en-US" dirty="0"/>
              <a:t>Unit measure, categorical reference</a:t>
            </a:r>
          </a:p>
          <a:p>
            <a:r>
              <a:rPr lang="en-US" dirty="0"/>
              <a:t>R square: coefficient of determination</a:t>
            </a:r>
          </a:p>
          <a:p>
            <a:r>
              <a:rPr lang="en-US" dirty="0"/>
              <a:t>Variance explained by </a:t>
            </a:r>
            <a:r>
              <a:rPr lang="en-US" dirty="0" err="1"/>
              <a:t>Xs</a:t>
            </a:r>
            <a:r>
              <a:rPr lang="en-US" dirty="0"/>
              <a:t> or the model</a:t>
            </a:r>
          </a:p>
          <a:p>
            <a:r>
              <a:rPr lang="en-US" dirty="0"/>
              <a:t>Adjusted R square (n)</a:t>
            </a:r>
          </a:p>
          <a:p>
            <a:r>
              <a:rPr lang="en-US" dirty="0"/>
              <a:t>Number of observations &gt;20*n(variables)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B20D6F-AB3A-057B-D2CC-EAD8A994D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523" y="351010"/>
            <a:ext cx="4439477" cy="573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37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87132-592B-96A8-3AC9-2E15D753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C1A9D-582E-C57F-2E09-3C90DEA5A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8</a:t>
            </a:fld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219FE4B-8729-C1BD-8DD5-04AD4C038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Variable selection:</a:t>
            </a:r>
          </a:p>
          <a:p>
            <a:pPr lvl="1"/>
            <a:r>
              <a:rPr lang="en-US" dirty="0"/>
              <a:t>Forward</a:t>
            </a:r>
          </a:p>
          <a:p>
            <a:pPr lvl="1"/>
            <a:r>
              <a:rPr lang="en-US" dirty="0"/>
              <a:t>Backward</a:t>
            </a:r>
          </a:p>
          <a:p>
            <a:pPr lvl="1"/>
            <a:r>
              <a:rPr lang="en-US" dirty="0"/>
              <a:t>Stepwise</a:t>
            </a:r>
          </a:p>
          <a:p>
            <a:pPr lvl="1"/>
            <a:r>
              <a:rPr lang="en-US" dirty="0"/>
              <a:t>Block inclusion</a:t>
            </a:r>
          </a:p>
          <a:p>
            <a:r>
              <a:rPr lang="en-US" dirty="0"/>
              <a:t>Causality </a:t>
            </a:r>
          </a:p>
          <a:p>
            <a:r>
              <a:rPr lang="en-US" dirty="0"/>
              <a:t>Sample size</a:t>
            </a:r>
          </a:p>
          <a:p>
            <a:r>
              <a:rPr lang="en-US" dirty="0"/>
              <a:t>Missing value</a:t>
            </a:r>
          </a:p>
          <a:p>
            <a:r>
              <a:rPr lang="en-US" dirty="0"/>
              <a:t>Data sample: subgroup analysis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8F567-2931-E39A-9823-28EAD6D0A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049" y="77513"/>
            <a:ext cx="5535031" cy="55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55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F1D22-D029-F7F4-69BB-B66C5B6E6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BADF67-B28E-3A70-FE0F-8B02B3387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9982200" cy="3073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2A985-7450-405F-C16E-E9C3D1E92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F78C2-3113-4C75-8DBB-2F0BF14E34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4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2592</TotalTime>
  <Words>1910</Words>
  <Application>Microsoft Office PowerPoint</Application>
  <PresentationFormat>Widescreen</PresentationFormat>
  <Paragraphs>207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Arial</vt:lpstr>
      <vt:lpstr>Calibri</vt:lpstr>
      <vt:lpstr>Lato Extended</vt:lpstr>
      <vt:lpstr>Wingdings 2</vt:lpstr>
      <vt:lpstr>Office Theme</vt:lpstr>
      <vt:lpstr>  Regression Analysis Interpretation  October 7, 2025</vt:lpstr>
      <vt:lpstr>   Overview  </vt:lpstr>
      <vt:lpstr>  Correlation   </vt:lpstr>
      <vt:lpstr>Correlation Coefficient</vt:lpstr>
      <vt:lpstr>  Regression  </vt:lpstr>
      <vt:lpstr>Regression</vt:lpstr>
      <vt:lpstr>Linear Regression</vt:lpstr>
      <vt:lpstr>Linear Regression</vt:lpstr>
      <vt:lpstr>Linear Regression</vt:lpstr>
      <vt:lpstr>    </vt:lpstr>
      <vt:lpstr>    </vt:lpstr>
      <vt:lpstr>Logistic Regression</vt:lpstr>
      <vt:lpstr>How to handle continuous predictors?</vt:lpstr>
      <vt:lpstr>ROC curve</vt:lpstr>
      <vt:lpstr>Survival Analysis</vt:lpstr>
      <vt:lpstr>Cox regression</vt:lpstr>
      <vt:lpstr>Major adverse cardiovascular events and mortality in SLE</vt:lpstr>
      <vt:lpstr>Lab session</vt:lpstr>
      <vt:lpstr>  Steps   </vt:lpstr>
      <vt:lpstr>Sample demographic/characteristics</vt:lpstr>
      <vt:lpstr>Sample demographic/characteristics</vt:lpstr>
      <vt:lpstr>Correlation table</vt:lpstr>
      <vt:lpstr>Statistical analysis and reporting: common errors</vt:lpstr>
      <vt:lpstr>Annotated outputs</vt:lpstr>
      <vt:lpstr>Questions?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Wenhui Zhang</dc:creator>
  <cp:lastModifiedBy>Gary, Rebecca A</cp:lastModifiedBy>
  <cp:revision>25</cp:revision>
  <dcterms:created xsi:type="dcterms:W3CDTF">2021-09-02T14:30:40Z</dcterms:created>
  <dcterms:modified xsi:type="dcterms:W3CDTF">2025-06-19T13:48:05Z</dcterms:modified>
</cp:coreProperties>
</file>