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5"/>
  </p:notesMasterIdLst>
  <p:sldIdLst>
    <p:sldId id="315" r:id="rId2"/>
    <p:sldId id="316" r:id="rId3"/>
    <p:sldId id="364" r:id="rId4"/>
    <p:sldId id="329" r:id="rId5"/>
    <p:sldId id="317" r:id="rId6"/>
    <p:sldId id="332" r:id="rId7"/>
    <p:sldId id="525" r:id="rId8"/>
    <p:sldId id="334" r:id="rId9"/>
    <p:sldId id="513" r:id="rId10"/>
    <p:sldId id="519" r:id="rId11"/>
    <p:sldId id="318" r:id="rId12"/>
    <p:sldId id="342" r:id="rId13"/>
    <p:sldId id="319" r:id="rId14"/>
    <p:sldId id="325" r:id="rId15"/>
    <p:sldId id="327" r:id="rId16"/>
    <p:sldId id="388" r:id="rId17"/>
    <p:sldId id="341" r:id="rId18"/>
    <p:sldId id="349" r:id="rId19"/>
    <p:sldId id="326" r:id="rId20"/>
    <p:sldId id="489" r:id="rId21"/>
    <p:sldId id="509" r:id="rId22"/>
    <p:sldId id="508" r:id="rId23"/>
    <p:sldId id="307" r:id="rId24"/>
    <p:sldId id="354" r:id="rId25"/>
    <p:sldId id="314" r:id="rId26"/>
    <p:sldId id="490" r:id="rId27"/>
    <p:sldId id="492" r:id="rId28"/>
    <p:sldId id="380" r:id="rId29"/>
    <p:sldId id="510" r:id="rId30"/>
    <p:sldId id="493" r:id="rId31"/>
    <p:sldId id="522" r:id="rId32"/>
    <p:sldId id="523" r:id="rId33"/>
    <p:sldId id="344" r:id="rId34"/>
    <p:sldId id="345" r:id="rId35"/>
    <p:sldId id="346" r:id="rId36"/>
    <p:sldId id="512" r:id="rId37"/>
    <p:sldId id="313" r:id="rId38"/>
    <p:sldId id="324" r:id="rId39"/>
    <p:sldId id="524" r:id="rId40"/>
    <p:sldId id="511" r:id="rId41"/>
    <p:sldId id="517" r:id="rId42"/>
    <p:sldId id="518" r:id="rId43"/>
    <p:sldId id="323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B1EB44-48CD-4DAD-8EFF-76800A159C9F}" v="1" dt="2025-06-19T13:45:57.5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7"/>
    <p:restoredTop sz="77841" autoAdjust="0"/>
  </p:normalViewPr>
  <p:slideViewPr>
    <p:cSldViewPr snapToGrid="0">
      <p:cViewPr varScale="1">
        <p:scale>
          <a:sx n="86" d="100"/>
          <a:sy n="86" d="100"/>
        </p:scale>
        <p:origin x="14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Gary" userId="89a502117cfa5041" providerId="LiveId" clId="{78B1EB44-48CD-4DAD-8EFF-76800A159C9F}"/>
    <pc:docChg chg="custSel delSld modSld">
      <pc:chgData name="rebecca Gary" userId="89a502117cfa5041" providerId="LiveId" clId="{78B1EB44-48CD-4DAD-8EFF-76800A159C9F}" dt="2025-06-19T13:46:53.304" v="49" actId="6549"/>
      <pc:docMkLst>
        <pc:docMk/>
      </pc:docMkLst>
      <pc:sldChg chg="del">
        <pc:chgData name="rebecca Gary" userId="89a502117cfa5041" providerId="LiveId" clId="{78B1EB44-48CD-4DAD-8EFF-76800A159C9F}" dt="2025-06-19T13:41:04.252" v="17" actId="47"/>
        <pc:sldMkLst>
          <pc:docMk/>
          <pc:sldMk cId="807486964" sldId="256"/>
        </pc:sldMkLst>
      </pc:sldChg>
      <pc:sldChg chg="del">
        <pc:chgData name="rebecca Gary" userId="89a502117cfa5041" providerId="LiveId" clId="{78B1EB44-48CD-4DAD-8EFF-76800A159C9F}" dt="2025-06-19T13:30:44.167" v="6" actId="47"/>
        <pc:sldMkLst>
          <pc:docMk/>
          <pc:sldMk cId="1112028215" sldId="258"/>
        </pc:sldMkLst>
      </pc:sldChg>
      <pc:sldChg chg="del">
        <pc:chgData name="rebecca Gary" userId="89a502117cfa5041" providerId="LiveId" clId="{78B1EB44-48CD-4DAD-8EFF-76800A159C9F}" dt="2025-06-19T13:41:07.618" v="18" actId="47"/>
        <pc:sldMkLst>
          <pc:docMk/>
          <pc:sldMk cId="566938714" sldId="259"/>
        </pc:sldMkLst>
      </pc:sldChg>
      <pc:sldChg chg="del">
        <pc:chgData name="rebecca Gary" userId="89a502117cfa5041" providerId="LiveId" clId="{78B1EB44-48CD-4DAD-8EFF-76800A159C9F}" dt="2025-06-19T13:41:09.312" v="19" actId="47"/>
        <pc:sldMkLst>
          <pc:docMk/>
          <pc:sldMk cId="2272165032" sldId="260"/>
        </pc:sldMkLst>
      </pc:sldChg>
      <pc:sldChg chg="del">
        <pc:chgData name="rebecca Gary" userId="89a502117cfa5041" providerId="LiveId" clId="{78B1EB44-48CD-4DAD-8EFF-76800A159C9F}" dt="2025-06-19T13:41:10.833" v="20" actId="47"/>
        <pc:sldMkLst>
          <pc:docMk/>
          <pc:sldMk cId="2158856011" sldId="261"/>
        </pc:sldMkLst>
      </pc:sldChg>
      <pc:sldChg chg="del">
        <pc:chgData name="rebecca Gary" userId="89a502117cfa5041" providerId="LiveId" clId="{78B1EB44-48CD-4DAD-8EFF-76800A159C9F}" dt="2025-06-19T13:41:13.736" v="21" actId="47"/>
        <pc:sldMkLst>
          <pc:docMk/>
          <pc:sldMk cId="2735562014" sldId="262"/>
        </pc:sldMkLst>
      </pc:sldChg>
      <pc:sldChg chg="del">
        <pc:chgData name="rebecca Gary" userId="89a502117cfa5041" providerId="LiveId" clId="{78B1EB44-48CD-4DAD-8EFF-76800A159C9F}" dt="2025-06-19T13:41:17.965" v="22" actId="47"/>
        <pc:sldMkLst>
          <pc:docMk/>
          <pc:sldMk cId="1275294469" sldId="263"/>
        </pc:sldMkLst>
      </pc:sldChg>
      <pc:sldChg chg="del">
        <pc:chgData name="rebecca Gary" userId="89a502117cfa5041" providerId="LiveId" clId="{78B1EB44-48CD-4DAD-8EFF-76800A159C9F}" dt="2025-06-19T13:30:46.951" v="7" actId="47"/>
        <pc:sldMkLst>
          <pc:docMk/>
          <pc:sldMk cId="52660362" sldId="298"/>
        </pc:sldMkLst>
      </pc:sldChg>
      <pc:sldChg chg="modSp mod">
        <pc:chgData name="rebecca Gary" userId="89a502117cfa5041" providerId="LiveId" clId="{78B1EB44-48CD-4DAD-8EFF-76800A159C9F}" dt="2025-06-19T13:45:05.278" v="32" actId="6549"/>
        <pc:sldMkLst>
          <pc:docMk/>
          <pc:sldMk cId="2094410955" sldId="307"/>
        </pc:sldMkLst>
        <pc:spChg chg="mod">
          <ac:chgData name="rebecca Gary" userId="89a502117cfa5041" providerId="LiveId" clId="{78B1EB44-48CD-4DAD-8EFF-76800A159C9F}" dt="2025-06-19T13:45:05.278" v="32" actId="6549"/>
          <ac:spMkLst>
            <pc:docMk/>
            <pc:sldMk cId="2094410955" sldId="307"/>
            <ac:spMk id="2" creationId="{00000000-0000-0000-0000-000000000000}"/>
          </ac:spMkLst>
        </pc:spChg>
      </pc:sldChg>
      <pc:sldChg chg="modSp mod">
        <pc:chgData name="rebecca Gary" userId="89a502117cfa5041" providerId="LiveId" clId="{78B1EB44-48CD-4DAD-8EFF-76800A159C9F}" dt="2025-06-19T13:05:42.701" v="5" actId="20577"/>
        <pc:sldMkLst>
          <pc:docMk/>
          <pc:sldMk cId="3327224410" sldId="315"/>
        </pc:sldMkLst>
        <pc:spChg chg="mod">
          <ac:chgData name="rebecca Gary" userId="89a502117cfa5041" providerId="LiveId" clId="{78B1EB44-48CD-4DAD-8EFF-76800A159C9F}" dt="2025-06-19T13:05:42.701" v="5" actId="20577"/>
          <ac:spMkLst>
            <pc:docMk/>
            <pc:sldMk cId="3327224410" sldId="315"/>
            <ac:spMk id="2" creationId="{00000000-0000-0000-0000-000000000000}"/>
          </ac:spMkLst>
        </pc:spChg>
      </pc:sldChg>
      <pc:sldChg chg="delSp mod">
        <pc:chgData name="rebecca Gary" userId="89a502117cfa5041" providerId="LiveId" clId="{78B1EB44-48CD-4DAD-8EFF-76800A159C9F}" dt="2025-06-19T13:30:52.637" v="8" actId="478"/>
        <pc:sldMkLst>
          <pc:docMk/>
          <pc:sldMk cId="2594834997" sldId="316"/>
        </pc:sldMkLst>
        <pc:picChg chg="del">
          <ac:chgData name="rebecca Gary" userId="89a502117cfa5041" providerId="LiveId" clId="{78B1EB44-48CD-4DAD-8EFF-76800A159C9F}" dt="2025-06-19T13:30:52.637" v="8" actId="478"/>
          <ac:picMkLst>
            <pc:docMk/>
            <pc:sldMk cId="2594834997" sldId="316"/>
            <ac:picMk id="14" creationId="{E1AEF9D4-0D3F-42A2-92E8-5F11B66ABB2F}"/>
          </ac:picMkLst>
        </pc:picChg>
      </pc:sldChg>
      <pc:sldChg chg="del">
        <pc:chgData name="rebecca Gary" userId="89a502117cfa5041" providerId="LiveId" clId="{78B1EB44-48CD-4DAD-8EFF-76800A159C9F}" dt="2025-06-19T13:43:52.179" v="31" actId="47"/>
        <pc:sldMkLst>
          <pc:docMk/>
          <pc:sldMk cId="2727393731" sldId="322"/>
        </pc:sldMkLst>
      </pc:sldChg>
      <pc:sldChg chg="modSp mod">
        <pc:chgData name="rebecca Gary" userId="89a502117cfa5041" providerId="LiveId" clId="{78B1EB44-48CD-4DAD-8EFF-76800A159C9F}" dt="2025-06-19T13:46:53.304" v="49" actId="6549"/>
        <pc:sldMkLst>
          <pc:docMk/>
          <pc:sldMk cId="2953487511" sldId="323"/>
        </pc:sldMkLst>
        <pc:spChg chg="mod">
          <ac:chgData name="rebecca Gary" userId="89a502117cfa5041" providerId="LiveId" clId="{78B1EB44-48CD-4DAD-8EFF-76800A159C9F}" dt="2025-06-19T13:46:53.304" v="49" actId="6549"/>
          <ac:spMkLst>
            <pc:docMk/>
            <pc:sldMk cId="2953487511" sldId="323"/>
            <ac:spMk id="9" creationId="{145449CE-0381-494B-856A-447E3386C065}"/>
          </ac:spMkLst>
        </pc:spChg>
      </pc:sldChg>
      <pc:sldChg chg="del">
        <pc:chgData name="rebecca Gary" userId="89a502117cfa5041" providerId="LiveId" clId="{78B1EB44-48CD-4DAD-8EFF-76800A159C9F}" dt="2025-06-19T13:33:09.914" v="11" actId="47"/>
        <pc:sldMkLst>
          <pc:docMk/>
          <pc:sldMk cId="1026068688" sldId="330"/>
        </pc:sldMkLst>
      </pc:sldChg>
      <pc:sldChg chg="del">
        <pc:chgData name="rebecca Gary" userId="89a502117cfa5041" providerId="LiveId" clId="{78B1EB44-48CD-4DAD-8EFF-76800A159C9F}" dt="2025-06-19T13:43:50.885" v="30" actId="47"/>
        <pc:sldMkLst>
          <pc:docMk/>
          <pc:sldMk cId="2229150130" sldId="347"/>
        </pc:sldMkLst>
      </pc:sldChg>
      <pc:sldChg chg="del">
        <pc:chgData name="rebecca Gary" userId="89a502117cfa5041" providerId="LiveId" clId="{78B1EB44-48CD-4DAD-8EFF-76800A159C9F}" dt="2025-06-19T13:43:27.915" v="27" actId="47"/>
        <pc:sldMkLst>
          <pc:docMk/>
          <pc:sldMk cId="1288738293" sldId="348"/>
        </pc:sldMkLst>
      </pc:sldChg>
      <pc:sldChg chg="del">
        <pc:chgData name="rebecca Gary" userId="89a502117cfa5041" providerId="LiveId" clId="{78B1EB44-48CD-4DAD-8EFF-76800A159C9F}" dt="2025-06-19T13:32:44.861" v="9" actId="47"/>
        <pc:sldMkLst>
          <pc:docMk/>
          <pc:sldMk cId="4275316272" sldId="365"/>
        </pc:sldMkLst>
      </pc:sldChg>
      <pc:sldChg chg="del">
        <pc:chgData name="rebecca Gary" userId="89a502117cfa5041" providerId="LiveId" clId="{78B1EB44-48CD-4DAD-8EFF-76800A159C9F}" dt="2025-06-19T13:33:03.637" v="10" actId="47"/>
        <pc:sldMkLst>
          <pc:docMk/>
          <pc:sldMk cId="3088680982" sldId="366"/>
        </pc:sldMkLst>
      </pc:sldChg>
      <pc:sldChg chg="del">
        <pc:chgData name="rebecca Gary" userId="89a502117cfa5041" providerId="LiveId" clId="{78B1EB44-48CD-4DAD-8EFF-76800A159C9F}" dt="2025-06-19T13:34:23.782" v="12" actId="47"/>
        <pc:sldMkLst>
          <pc:docMk/>
          <pc:sldMk cId="511446124" sldId="367"/>
        </pc:sldMkLst>
      </pc:sldChg>
      <pc:sldChg chg="del">
        <pc:chgData name="rebecca Gary" userId="89a502117cfa5041" providerId="LiveId" clId="{78B1EB44-48CD-4DAD-8EFF-76800A159C9F}" dt="2025-06-19T13:38:41.103" v="13" actId="47"/>
        <pc:sldMkLst>
          <pc:docMk/>
          <pc:sldMk cId="833829833" sldId="370"/>
        </pc:sldMkLst>
      </pc:sldChg>
      <pc:sldChg chg="modSp del mod">
        <pc:chgData name="rebecca Gary" userId="89a502117cfa5041" providerId="LiveId" clId="{78B1EB44-48CD-4DAD-8EFF-76800A159C9F}" dt="2025-06-19T13:41:47.377" v="24" actId="47"/>
        <pc:sldMkLst>
          <pc:docMk/>
          <pc:sldMk cId="2443011498" sldId="371"/>
        </pc:sldMkLst>
        <pc:spChg chg="mod">
          <ac:chgData name="rebecca Gary" userId="89a502117cfa5041" providerId="LiveId" clId="{78B1EB44-48CD-4DAD-8EFF-76800A159C9F}" dt="2025-06-19T13:39:12.396" v="14" actId="20577"/>
          <ac:spMkLst>
            <pc:docMk/>
            <pc:sldMk cId="2443011498" sldId="371"/>
            <ac:spMk id="11" creationId="{B8B5E1DE-9526-476D-9500-71E49494E873}"/>
          </ac:spMkLst>
        </pc:spChg>
      </pc:sldChg>
      <pc:sldChg chg="del">
        <pc:chgData name="rebecca Gary" userId="89a502117cfa5041" providerId="LiveId" clId="{78B1EB44-48CD-4DAD-8EFF-76800A159C9F}" dt="2025-06-19T13:43:22.245" v="26" actId="47"/>
        <pc:sldMkLst>
          <pc:docMk/>
          <pc:sldMk cId="822218024" sldId="377"/>
        </pc:sldMkLst>
      </pc:sldChg>
      <pc:sldChg chg="del">
        <pc:chgData name="rebecca Gary" userId="89a502117cfa5041" providerId="LiveId" clId="{78B1EB44-48CD-4DAD-8EFF-76800A159C9F}" dt="2025-06-19T13:40:53.844" v="16" actId="47"/>
        <pc:sldMkLst>
          <pc:docMk/>
          <pc:sldMk cId="3881829409" sldId="386"/>
        </pc:sldMkLst>
      </pc:sldChg>
      <pc:sldChg chg="del">
        <pc:chgData name="rebecca Gary" userId="89a502117cfa5041" providerId="LiveId" clId="{78B1EB44-48CD-4DAD-8EFF-76800A159C9F}" dt="2025-06-19T13:43:41.633" v="29" actId="47"/>
        <pc:sldMkLst>
          <pc:docMk/>
          <pc:sldMk cId="1442477604" sldId="387"/>
        </pc:sldMkLst>
      </pc:sldChg>
      <pc:sldChg chg="del">
        <pc:chgData name="rebecca Gary" userId="89a502117cfa5041" providerId="LiveId" clId="{78B1EB44-48CD-4DAD-8EFF-76800A159C9F}" dt="2025-06-19T13:42:22.199" v="25" actId="47"/>
        <pc:sldMkLst>
          <pc:docMk/>
          <pc:sldMk cId="3118402789" sldId="514"/>
        </pc:sldMkLst>
      </pc:sldChg>
      <pc:sldChg chg="del">
        <pc:chgData name="rebecca Gary" userId="89a502117cfa5041" providerId="LiveId" clId="{78B1EB44-48CD-4DAD-8EFF-76800A159C9F}" dt="2025-06-19T13:39:43.821" v="15" actId="47"/>
        <pc:sldMkLst>
          <pc:docMk/>
          <pc:sldMk cId="1561347762" sldId="515"/>
        </pc:sldMkLst>
      </pc:sldChg>
      <pc:sldChg chg="del">
        <pc:chgData name="rebecca Gary" userId="89a502117cfa5041" providerId="LiveId" clId="{78B1EB44-48CD-4DAD-8EFF-76800A159C9F}" dt="2025-06-19T13:41:35.954" v="23" actId="47"/>
        <pc:sldMkLst>
          <pc:docMk/>
          <pc:sldMk cId="1428363295" sldId="516"/>
        </pc:sldMkLst>
      </pc:sldChg>
      <pc:sldChg chg="del">
        <pc:chgData name="rebecca Gary" userId="89a502117cfa5041" providerId="LiveId" clId="{78B1EB44-48CD-4DAD-8EFF-76800A159C9F}" dt="2025-06-19T13:43:32.831" v="28" actId="47"/>
        <pc:sldMkLst>
          <pc:docMk/>
          <pc:sldMk cId="226329950" sldId="520"/>
        </pc:sldMkLst>
      </pc:sldChg>
      <pc:sldChg chg="delSp modSp mod">
        <pc:chgData name="rebecca Gary" userId="89a502117cfa5041" providerId="LiveId" clId="{78B1EB44-48CD-4DAD-8EFF-76800A159C9F}" dt="2025-06-19T13:45:57.590" v="48" actId="478"/>
        <pc:sldMkLst>
          <pc:docMk/>
          <pc:sldMk cId="0" sldId="522"/>
        </pc:sldMkLst>
        <pc:spChg chg="mod">
          <ac:chgData name="rebecca Gary" userId="89a502117cfa5041" providerId="LiveId" clId="{78B1EB44-48CD-4DAD-8EFF-76800A159C9F}" dt="2025-06-19T13:45:53.925" v="47" actId="6549"/>
          <ac:spMkLst>
            <pc:docMk/>
            <pc:sldMk cId="0" sldId="522"/>
            <ac:spMk id="10242" creationId="{E5901FB6-2932-3CBD-E503-C281949FE67F}"/>
          </ac:spMkLst>
        </pc:spChg>
        <pc:picChg chg="del">
          <ac:chgData name="rebecca Gary" userId="89a502117cfa5041" providerId="LiveId" clId="{78B1EB44-48CD-4DAD-8EFF-76800A159C9F}" dt="2025-06-19T13:45:57.590" v="48" actId="478"/>
          <ac:picMkLst>
            <pc:docMk/>
            <pc:sldMk cId="0" sldId="522"/>
            <ac:picMk id="2052" creationId="{2B055B0D-2F12-D2E1-FEB3-30CBCA3356D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C3721-3C48-4421-AE51-634E2E09051B}" type="datetimeFigureOut">
              <a:rPr lang="en-US" smtClean="0"/>
              <a:t>6/19/2025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6767E-9920-47D1-922C-19E690A2E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8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6395976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357815/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med.ncbi.nlm.nih.gov/37395532/" TargetMode="Externa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7/1942602X2091324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901543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0781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Nissen F, Quint JK, Morales DR, Douglas IJ. How to validate a diagnosis recorded in electronic health records. Breathe (Sheff). 2019 Mar;15(1):64-68.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doi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: 10.1183/20734735.0344-2018. PMID: 30838062; PMCID: PMC6395976. </a:t>
            </a:r>
            <a:r>
              <a:rPr lang="en-US" b="0" i="0" u="sng" dirty="0">
                <a:effectLst/>
                <a:highlight>
                  <a:srgbClr val="FFFFFF"/>
                </a:highlight>
                <a:latin typeface="Lato Extended"/>
                <a:hlinkClick r:id="rId3"/>
              </a:rPr>
              <a:t>https://www.ncbi.nlm.nih.gov/pmc/articles/PMC6395976/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6767E-9920-47D1-922C-19E690A2E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3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Weiskopf NG, Bakken S,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Hripcsak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Weng C. A Data Quality Assessment Guideline for Electronic Health Record Data Reuse. EGEMS (Wash DC). 2017 Sep 4;5(1):14.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10.5334/egems.218. PMID: 29881734; PMCID: PMC5983018.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158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103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198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553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467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920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736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/articles/PMC4121561/</a:t>
            </a:r>
          </a:p>
          <a:p>
            <a:r>
              <a:rPr lang="en-US" dirty="0"/>
              <a:t>https://</a:t>
            </a:r>
            <a:r>
              <a:rPr lang="en-US" dirty="0" err="1"/>
              <a:t>stefvanbuuren.name</a:t>
            </a:r>
            <a:r>
              <a:rPr lang="en-US" dirty="0"/>
              <a:t>/</a:t>
            </a:r>
            <a:r>
              <a:rPr lang="en-US" dirty="0" err="1"/>
              <a:t>fimd</a:t>
            </a:r>
            <a:r>
              <a:rPr lang="en-US" dirty="0"/>
              <a:t>/sec-</a:t>
            </a:r>
            <a:r>
              <a:rPr lang="en-US" dirty="0" err="1"/>
              <a:t>MCAR.html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28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07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297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835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36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515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71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631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Ranganathan P, Aggarwal 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Pramesh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CS. Common pitfalls in statistical analysis: Odds versus risk.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Clin Res. 2015 Oct-Dec;6(4):222-4.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10.4103/2229-3485.167092. PMID: 26623395; PMCID: PMC4640017.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5359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Ranganathan P, Aggarwal 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Pramesh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CS. Common pitfalls in statistical analysis: Odds versus risk.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Clin Res. 2015 Oct-Dec;6(4):222-4.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10.4103/2229-3485.167092. PMID: 26623395; PMCID: PMC4640017.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602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6801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705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8505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952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https://s3.amazonaws.com/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aws.drewconway.com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/viz/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venn_diagram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data_science.html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3226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272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84F36B0-BB13-4316-09FD-8308D65F6B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907AB-DA73-1645-8C6B-2DEF491859B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AEFEBA9C-A77C-E489-CBCD-2E2A204D09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4213"/>
            <a:ext cx="6088062" cy="3425825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A64BB6A-AB2B-6389-23F4-09B55DF8C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316413"/>
            <a:ext cx="5029200" cy="412115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8886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2243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5606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66797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10468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Inskip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 H,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Ntani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 G, Westbury L, Di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Gravio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 C, D'Angelo S, Parsons C, Baird J. Getting started with tables. Arch Public Health. 2017 Mar 20;75:14.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doi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: 10.1186/s13690-017-0180-1. PMID: 28321295; PMCID: PMC5357815. </a:t>
            </a:r>
            <a:r>
              <a:rPr lang="en-US" b="0" i="0" u="sng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  <a:hlinkClick r:id="rId3"/>
              </a:rPr>
              <a:t>https://www.ncbi.nlm.nih.gov/pmc/articles/PMC5357815/Links to an external site.</a:t>
            </a:r>
            <a:endParaRPr lang="en-US" b="0" i="0" dirty="0">
              <a:solidFill>
                <a:srgbClr val="2D3B45"/>
              </a:solidFill>
              <a:effectLst/>
              <a:highlight>
                <a:srgbClr val="FFFFFF"/>
              </a:highlight>
              <a:latin typeface="Lato Extended"/>
            </a:endParaRPr>
          </a:p>
          <a:p>
            <a:pPr algn="l"/>
            <a:endParaRPr lang="en-US" b="0" i="0" dirty="0">
              <a:solidFill>
                <a:srgbClr val="2D3B45"/>
              </a:solidFill>
              <a:effectLst/>
              <a:highlight>
                <a:srgbClr val="FFFFFF"/>
              </a:highlight>
              <a:latin typeface="Lato Extended"/>
            </a:endParaRPr>
          </a:p>
          <a:p>
            <a:pPr algn="l"/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Divecha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 CA,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Tullu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 MS,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Karande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 S. Utilizing tables, figures, charts and graphs to enhance the readability of a research paper. J Postgrad Med. 2023 Jul-Sep;69(3):125-131.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doi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: 10.4103/jpgm.jpgm_387_23. PMID: 37395532; PMCID: PMC10394528. </a:t>
            </a:r>
            <a:r>
              <a:rPr lang="en-US" b="0" i="0" u="sng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  <a:hlinkClick r:id="rId4"/>
              </a:rPr>
              <a:t>https://pubmed.ncbi.nlm.nih.gov/37395532/Links to an external site.</a:t>
            </a:r>
            <a:endParaRPr lang="en-US" b="0" i="0" dirty="0">
              <a:solidFill>
                <a:srgbClr val="2D3B45"/>
              </a:solidFill>
              <a:effectLst/>
              <a:highlight>
                <a:srgbClr val="FFFFFF"/>
              </a:highlight>
              <a:latin typeface="Lato Extended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6767E-9920-47D1-922C-19E690A2EF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00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Zhang W, Radhakrishnan K, Becker H, Acton GJ,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Holahan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CK. Self-Regulation Strategies as Predictors: Managing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Multimorbidities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Among Community-Dwelling People Aging with Arthritis. West J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Res. 2020 Sep;42(9):698-707.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10.1177/0193945919893679.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 Jan 16. PMID: 31941422.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Zhang W,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Sotoodeh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M, Ho JC, Simpson RL, Hertzberg VS. Examining the Concordance in the Documented Pressure Injury Site, Stage, and Count in Medical Information Mart for Intensive Care-III. Appl Clin Inform. 2021 Aug;12(4):897-909.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10.1055/s-0041-1735179.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2021 Sep 29. PMID: 34587637; PMCID: PMC8481012.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Stuifbergen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AK, Becker H, Perez F, Morrison J, Brown A, Kullberg V, Zhang W. Computer-assisted cognitive rehabilitation in persons with multiple sclerosis: Results of a multi-site randomized controlled trial with six month follow-up.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Disabil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 J. 2018 Jul;11(3):427-434.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10.1016/j.dhjo.2018.02.001.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 Feb 16. PMID: 29477372; PMCID: PMC6047944.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6767E-9920-47D1-922C-19E690A2EF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566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Zhang W, Radhakrishnan K, Becker H, Acton GJ,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Holahan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CK. Self-Regulation Strategies Among Community-Dwelling People Aging With Arthritis and Multimorbidity. J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Gerontol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2021 Jan 1;47(1):35-45.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10.3928/00989134-20201209-03. PMID: 33377983.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6767E-9920-47D1-922C-19E690A2EF1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44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Brennan PF, Bakken S. Nursing Needs Big Data and Big Data Needs Nursing. J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Scholarsh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2015 Sep;47(5):477-84.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10.1111/jnu.12159.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 Aug 19. PMID: 26287646.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146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Zhang W, Becker H,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Stuifbergen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AK, Brown A. Predicting Health Promotion and Quality of Life With Symptom Clusters and Social Supports Among Older Adults With Multiple Sclerosis. J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Gerontol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2017 Oct 1;43(10):27-36.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10.3928/00989134-20170406-04.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 Apr 11. Erratum in: J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Gerontol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2018 Jun 1;44(6):5. PMID: 28399316.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6767E-9920-47D1-922C-19E690A2EF1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319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016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Brennan PF, Bakken S. Nursing Needs Big Data and Big Data Needs Nursing. J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Scholarsh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2015 Sep;47(5):477-84.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10.1111/jnu.12159.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2015 Aug 19. PMID: 26287646.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Laney D. 3D data management: Controlling data volume, velocity and variety. META group research note. 2001 Feb 6;6(70):1.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545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Association of Colleges of Nurses (AACN) (2008) The Essentials of Baccalaureate Education for Professional Nursing Practice. 1-62.</a:t>
            </a:r>
            <a:br>
              <a:rPr lang="en-US" dirty="0"/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www.aacn.nche.edu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/education-resources/BaccEssentials08.pdf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Bergren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MD, Maughan ED. Data and Information Literacy: A Fundamental Nursing Competency.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NASN School Nurse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2020;35(3):140-142. doi: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10.1177/1942602X20913249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759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Schroeder K,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Dumenci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 L,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Sarwer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 DB, Wheeler DC, Hayat MJ. Increasing quantitative literacy in nursing: A joint nursing-statistician perspective. J Adv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Nurs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. 2022 Apr;78(4):e66-e68.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doi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: 10.1111/jan.15150.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Epub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 2022 Jan 6. PMID: 34989421; PMCID: PMC8901543. </a:t>
            </a:r>
            <a:r>
              <a:rPr lang="en-US" b="0" i="0" u="sng" dirty="0">
                <a:effectLst/>
                <a:highlight>
                  <a:srgbClr val="FFFFFF"/>
                </a:highlight>
                <a:latin typeface="Lato Extended"/>
                <a:hlinkClick r:id="rId3"/>
              </a:rPr>
              <a:t>https://www.ncbi.nlm.nih.gov/pmc/articles/PMC8901543/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6767E-9920-47D1-922C-19E690A2E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34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Kahn MG, Callahan TJ, Barnard J,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AE, Brown J, Davidson BN,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Holve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Johnson SG,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Liaw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ST, Hamilton-Lopez M, Meeker D, Ong TC, Ryan P, Shang N, Weiskopf NG, Weng C,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Zozus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MN, Schilling L. A Harmonized Data Quality Assessment Terminology and Framework for the Secondary Use of Electronic Health Record Data. EGEMS (Wash DC). 2016 Sep 11;4(1):1244.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10.13063/2327-9214.1244. PMID: 27713905; PMCID: PMC5051581.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D8F259-AC4D-40E9-B82D-1BBC22E586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66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Kahn MG, Callahan TJ, Barnard J,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AE, Brown J, Davidson BN,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Estiri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Holve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Johnson SG,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Liaw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ST, Hamilton-Lopez M, Meeker D, Ong TC, Ryan P, Shang N, Weiskopf NG, Weng C,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Zozus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MN, Schilling L. A Harmonized Data Quality Assessment Terminology and Framework for the Secondary Use of Electronic Health Record Data. EGEMS (Wash DC). 2016 Sep 11;4(1):1244.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10.13063/2327-9214.1244. PMID: 27713905; PMCID: PMC5051581.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6767E-9920-47D1-922C-19E690A2E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0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A6D6B-4E17-4F9A-B85F-55A819A0588E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9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E287-C2F7-4510-889A-2D3019E20B70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4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FA705-E3A3-4A12-BBA4-DCDD394576F3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9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5C950-F0B9-4DBC-9E97-946659B2F5E4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1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66A4-B5A4-47D1-8754-CD0D3E3B4393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5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44B6-A3D0-4712-891C-21F49796624B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60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FB38-D467-41B9-AC9D-6DC116886EF9}" type="datetime1">
              <a:rPr lang="en-US" smtClean="0"/>
              <a:t>6/19/2025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07C8-422D-4DFF-8D9D-A18B627C3FD2}" type="datetime1">
              <a:rPr lang="en-US" smtClean="0"/>
              <a:t>6/19/2025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13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B217-8473-482F-94A5-1D27B7844792}" type="datetime1">
              <a:rPr lang="en-US" smtClean="0"/>
              <a:t>6/19/2025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2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C70BE-0A36-4939-BF62-5F0AE97F0543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3457-FD86-4E9C-A721-0F40F817B27E}" type="datetime1">
              <a:rPr lang="en-US" smtClean="0"/>
              <a:t>6/19/2025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2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16343-957F-407F-B1CC-0FDAEB00A862}" type="datetime1">
              <a:rPr lang="en-US" smtClean="0"/>
              <a:t>6/19/2025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78C2-3113-4C75-8DBB-2F0BF14E3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5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jointly.com/kb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njointly.com/kb/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xcel-easy.com/data-analysis/analysis-toolpak.html" TargetMode="External"/><Relationship Id="rId2" Type="http://schemas.openxmlformats.org/officeDocument/2006/relationships/hyperlink" Target="http://www.bikeprof.com/uploads/9/0/6/5/9065192/excel_stats_handout_npl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learning/spss-statistics-essential-training-2/logistic-regression?u=2149178" TargetMode="External"/><Relationship Id="rId7" Type="http://schemas.openxmlformats.org/officeDocument/2006/relationships/hyperlink" Target="https://www.ibm.com/support/pages/ibm-spss-statistics-28-documentation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s.idre.ucla.edu/other/mult-pkg/whatstat/" TargetMode="External"/><Relationship Id="rId5" Type="http://schemas.openxmlformats.org/officeDocument/2006/relationships/hyperlink" Target="https://stat.utexas.edu/images/SSC/documents/SoftwareTutorials/SPSS_DescriptiveInferential.pdf" TargetMode="External"/><Relationship Id="rId4" Type="http://schemas.openxmlformats.org/officeDocument/2006/relationships/hyperlink" Target="https://www.youtube.com/c/ProfAndyField&#160;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utexas.edu/images/SSC/documents/SoftwareTutorials/SAS_Analyst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sas.com/en/documentation.html" TargetMode="External"/><Relationship Id="rId5" Type="http://schemas.openxmlformats.org/officeDocument/2006/relationships/hyperlink" Target="https://stats.idre.ucla.edu/other/mult-pkg/whatstat/" TargetMode="External"/><Relationship Id="rId4" Type="http://schemas.openxmlformats.org/officeDocument/2006/relationships/hyperlink" Target="https://stat.utexas.edu/images/SSC/documents/SoftwareTutorials/SAS_InferentialStats.pdf&#160;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idre.ucla.edu/other/mult-pkg/whatstat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studio.com/resources/cheatsheets/" TargetMode="External"/><Relationship Id="rId4" Type="http://schemas.openxmlformats.org/officeDocument/2006/relationships/hyperlink" Target="https://www.statmethods.net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scoveringstatistics.com/" TargetMode="External"/><Relationship Id="rId2" Type="http://schemas.openxmlformats.org/officeDocument/2006/relationships/hyperlink" Target="https://guides.libraries.emory.edu/main/Data_Services/statspackage_link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4" y="386729"/>
            <a:ext cx="2835757" cy="6106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740" y="480394"/>
            <a:ext cx="11856516" cy="2387600"/>
          </a:xfrm>
        </p:spPr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/>
                <a:cs typeface="Arial"/>
              </a:rPr>
              <a:t>Approaches to Data Analysis</a:t>
            </a: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/>
                <a:cs typeface="Arial"/>
              </a:rPr>
              <a:t>Health Outcomes Research Class 3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/>
                <a:cs typeface="Arial"/>
              </a:rPr>
              <a:t>Sep 16, 2025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2101E-FFB6-4978-9254-FDA4C616C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914" y="4355925"/>
            <a:ext cx="9628169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Wenhui (Vivian) Zhang, PhD, MS (Statistics),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Assistant Professor,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Nell Hodgson Woodruff School of Nursing, Emory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A5E33-DAC5-4FBF-9373-6EF4BC07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22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34730-961B-449B-30BB-849B21D07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validate a diagnosis recorded in electronic health records?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83F7E8-1E75-F198-E273-683038BBD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4994" y="1503362"/>
            <a:ext cx="7132093" cy="23701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37E2F-1AF7-A243-BEF6-C54B6FBD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4AE0FA-B66A-2D0F-7D43-4642BFAC5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845" y="3429000"/>
            <a:ext cx="7076161" cy="307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26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B5E1DE-9526-476D-9500-71E49494E873}"/>
              </a:ext>
            </a:extLst>
          </p:cNvPr>
          <p:cNvSpPr txBox="1">
            <a:spLocks/>
          </p:cNvSpPr>
          <p:nvPr/>
        </p:nvSpPr>
        <p:spPr>
          <a:xfrm>
            <a:off x="498980" y="267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Quality: EHRs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3A36B5-106D-4E90-859F-1A0B4EFEB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28" y="1270472"/>
            <a:ext cx="8791704" cy="48180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68EF12-06D4-4560-8D1A-588ED0EA2188}"/>
              </a:ext>
            </a:extLst>
          </p:cNvPr>
          <p:cNvSpPr txBox="1"/>
          <p:nvPr/>
        </p:nvSpPr>
        <p:spPr>
          <a:xfrm>
            <a:off x="532412" y="6356350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(Weiskopf et al., 2017)</a:t>
            </a:r>
          </a:p>
        </p:txBody>
      </p:sp>
    </p:spTree>
    <p:extLst>
      <p:ext uri="{BB962C8B-B14F-4D97-AF65-F5344CB8AC3E}">
        <p14:creationId xmlns:p14="http://schemas.microsoft.com/office/powerpoint/2010/main" val="265508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Data Quality: Reliability, Validity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Internal reliability, other reliabilities?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Reverse coded items?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about validity?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RQ?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2449A-1BD8-5FA5-BDD1-818EE2E20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360" y="3512486"/>
            <a:ext cx="7396499" cy="2573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B94C61-46FC-49E0-EC7C-4DB50173481D}"/>
              </a:ext>
            </a:extLst>
          </p:cNvPr>
          <p:cNvSpPr txBox="1"/>
          <p:nvPr/>
        </p:nvSpPr>
        <p:spPr>
          <a:xfrm>
            <a:off x="531020" y="630820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https://conjointly.com/kb/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(Trochim, 2022)</a:t>
            </a:r>
          </a:p>
        </p:txBody>
      </p:sp>
    </p:spTree>
    <p:extLst>
      <p:ext uri="{BB962C8B-B14F-4D97-AF65-F5344CB8AC3E}">
        <p14:creationId xmlns:p14="http://schemas.microsoft.com/office/powerpoint/2010/main" val="420985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008B1-387E-43FD-BF4A-E048BD287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403" y="1375733"/>
            <a:ext cx="859028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matching: join (inner, outer, left, right), uniqueness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Cases: identity, inclusion/exclusion criteria, weight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Variables: continuous vs. categorical, nominal, binary, dichotomous, ordinal, interval, ratio, count, scale (reliability, validity, sub/total), date, outlier/extreme values, floor/ceiling effects, missing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Time: long, wide, restructure, aggregate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Transformation: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Compute: scale total score, normalization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Recode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Shift values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B5E1DE-9526-476D-9500-71E49494E873}"/>
              </a:ext>
            </a:extLst>
          </p:cNvPr>
          <p:cNvSpPr txBox="1">
            <a:spLocks/>
          </p:cNvSpPr>
          <p:nvPr/>
        </p:nvSpPr>
        <p:spPr>
          <a:xfrm>
            <a:off x="498980" y="267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Cleaning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6C9000-1CE1-6128-C48E-471EC5FE5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935" y="3814032"/>
            <a:ext cx="3918748" cy="2625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CD0084-D39C-317A-85E5-A31756445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4" y="1139404"/>
            <a:ext cx="2024198" cy="57185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A4F2EFB-5348-269E-DCCF-8E2CF1356DF8}"/>
              </a:ext>
            </a:extLst>
          </p:cNvPr>
          <p:cNvSpPr/>
          <p:nvPr/>
        </p:nvSpPr>
        <p:spPr>
          <a:xfrm>
            <a:off x="20405" y="1900320"/>
            <a:ext cx="2024197" cy="42403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D46E8F4-A644-3423-6A41-542C8F949CFE}"/>
              </a:ext>
            </a:extLst>
          </p:cNvPr>
          <p:cNvSpPr/>
          <p:nvPr/>
        </p:nvSpPr>
        <p:spPr>
          <a:xfrm>
            <a:off x="20403" y="4847198"/>
            <a:ext cx="2063771" cy="27961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9C8A47-8555-1498-4137-35F2118C9A0E}"/>
              </a:ext>
            </a:extLst>
          </p:cNvPr>
          <p:cNvSpPr/>
          <p:nvPr/>
        </p:nvSpPr>
        <p:spPr>
          <a:xfrm>
            <a:off x="20403" y="2844553"/>
            <a:ext cx="2024197" cy="37903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F8711F-2E73-22B2-67BA-E1396E875E1C}"/>
              </a:ext>
            </a:extLst>
          </p:cNvPr>
          <p:cNvSpPr/>
          <p:nvPr/>
        </p:nvSpPr>
        <p:spPr>
          <a:xfrm>
            <a:off x="20402" y="2433204"/>
            <a:ext cx="2024197" cy="22925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26AF0E-92FF-6D5F-6CE1-62681672DD58}"/>
              </a:ext>
            </a:extLst>
          </p:cNvPr>
          <p:cNvSpPr txBox="1"/>
          <p:nvPr/>
        </p:nvSpPr>
        <p:spPr>
          <a:xfrm>
            <a:off x="531020" y="6308209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https://conjointly.com/kb/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(Trochim, 2022)</a:t>
            </a:r>
          </a:p>
        </p:txBody>
      </p:sp>
    </p:spTree>
    <p:extLst>
      <p:ext uri="{BB962C8B-B14F-4D97-AF65-F5344CB8AC3E}">
        <p14:creationId xmlns:p14="http://schemas.microsoft.com/office/powerpoint/2010/main" val="2372154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008B1-387E-43FD-BF4A-E048BD287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2707"/>
            <a:ext cx="11190514" cy="458425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questions?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(Excel/SPSS/SAS/R): version, data, package, syntax/script, output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 statistics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square, odds ratio, relative risk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T-test, ANOVA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Correlation, scale internal reliability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Non-parametric tests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Regression (linear, logistic, cox…)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Multivariate modeling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Multilevel modeling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Meta-analysis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B5E1DE-9526-476D-9500-71E49494E873}"/>
              </a:ext>
            </a:extLst>
          </p:cNvPr>
          <p:cNvSpPr txBox="1">
            <a:spLocks/>
          </p:cNvSpPr>
          <p:nvPr/>
        </p:nvSpPr>
        <p:spPr>
          <a:xfrm>
            <a:off x="498980" y="267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Analysis Approaches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148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008B1-387E-43FD-BF4A-E048BD287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Graphs and Plots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Descriptive: histogram, box plot, line chart…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Pattern discovery: heat map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Results: regression, RMANOVA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B5E1DE-9526-476D-9500-71E49494E873}"/>
              </a:ext>
            </a:extLst>
          </p:cNvPr>
          <p:cNvSpPr txBox="1">
            <a:spLocks/>
          </p:cNvSpPr>
          <p:nvPr/>
        </p:nvSpPr>
        <p:spPr>
          <a:xfrm>
            <a:off x="498980" y="267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Visualization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61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Descriptive statistics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 size, frequency, percentile, missing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Mean, variance, standard deviation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Median, quartiles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Mode, sum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Minimum, maximum, range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Distribution, normality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Skewness, kurtosis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Outlier, extreme values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3FC87E-9D65-47DE-BDC6-609BB6F69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001" y="3364882"/>
            <a:ext cx="2749534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8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Normality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Skewness, Kurtosis, Standard Error: Skewness vs. +-2SE etc.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Plots: histogram, Q-Q plot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Tests: </a:t>
            </a:r>
            <a:r>
              <a:rPr lang="en-US" dirty="0"/>
              <a:t>Kolmogorov-Smirnov Test and the Shapiro-Wilk Test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Outlier: 2/3 +-SD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Transformation: log…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309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Completely at random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random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at random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Little's Missing Completely at Random (MCAR) Test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Imputation? Mean/median substitution, multiple imputation, intention-to-treat…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4935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Crosstab, contingency table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C3999C3-A863-A26F-BEF1-C118CE771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86295"/>
            <a:ext cx="11407272" cy="47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0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accent4"/>
                </a:solidFill>
              </a:rPr>
            </a:br>
            <a:br>
              <a:rPr lang="en-US" sz="4900" b="1" dirty="0">
                <a:solidFill>
                  <a:schemeClr val="accent4"/>
                </a:solidFill>
              </a:rPr>
            </a:br>
            <a:br>
              <a:rPr lang="en-US" sz="4900" b="1" dirty="0">
                <a:solidFill>
                  <a:schemeClr val="accent4"/>
                </a:solidFill>
              </a:rPr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br>
              <a:rPr lang="en-US" sz="4900" b="1" dirty="0">
                <a:solidFill>
                  <a:schemeClr val="accent4"/>
                </a:solidFill>
              </a:rPr>
            </a:br>
            <a:br>
              <a:rPr lang="en-US" b="1" dirty="0">
                <a:solidFill>
                  <a:schemeClr val="accent4"/>
                </a:solidFill>
              </a:rPr>
            </a:b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D4C706A-A4A2-4843-8694-17B32BB57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Data Science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Data Quality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Data Cleaning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Data Analysis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Lab Session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  <a:p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60A42F0-4283-4D9A-94C9-B0CDAE19B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834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Chi-square test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Question: whether observed data differ from theoretical expectations (expected versus observed frequency), goodness of fit; whether categorical variables A and B are independent (not related/associated), homogeneity, test of significant difference between two proportions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Hypothesis: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H0: The die is fair as expected or A and B are not related/associated (independent)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H1: The die is not fair as expected or A and B are related/associated (not independent)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Frequencies/counts, not too small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Variable categories are mutually exclusive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Strength of association: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risk, odds ratio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40839F-8B06-4A56-B4A2-D7400266D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811" y="4348704"/>
            <a:ext cx="3606778" cy="189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1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Chi-square test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9313A1-B357-4802-B457-CFC50348D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606" y="984327"/>
            <a:ext cx="5441389" cy="5235498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453D99-79D9-4C43-8B65-934EF98DD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75005" y="4169004"/>
            <a:ext cx="3743268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82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Chi-square test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05F1B24-FC8B-4B07-873D-46D4F9F675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52242" y="1918493"/>
            <a:ext cx="6043910" cy="3177904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BF831C24-1874-44F7-82CC-AAD8387C74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28519" y="1527521"/>
            <a:ext cx="4000500" cy="210502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ED4E83D-B7E6-48C8-A2C6-AFBB4BD19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7107" y="4032657"/>
            <a:ext cx="37433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941" y="480394"/>
            <a:ext cx="10614113" cy="2387600"/>
          </a:xfrm>
        </p:spPr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/>
                <a:cs typeface="Arial"/>
              </a:rPr>
              <a:t>Relative Risk and Odds Ratio </a:t>
            </a:r>
            <a:b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62101E-FFB6-4978-9254-FDA4C616C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914" y="4355925"/>
            <a:ext cx="9628169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Wenhui (Vivian) Zhang, PhD, MS (Statistics),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Assistant Professor,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Nell Hodgson Woodruff School of Nursing, Emory University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A5E33-DAC5-4FBF-9373-6EF4BC07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410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Risk and Odds?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1414D3A-A9B6-42BF-9C4F-95EB4F110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3796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Research Design and Question?</a:t>
            </a:r>
          </a:p>
          <a:p>
            <a:r>
              <a:rPr lang="en-US" dirty="0"/>
              <a:t>Prospective studies (cohort studies), where the number at risk (number exposed) is available, either RR or OR can be calculated. </a:t>
            </a:r>
          </a:p>
          <a:p>
            <a:r>
              <a:rPr lang="en-US" dirty="0"/>
              <a:t>Retrospective (case‐control) studies: total number of exposed people unavailable, RR cannot be calculated and OR as a measure of the strength of association between exposure and outcome</a:t>
            </a:r>
          </a:p>
          <a:p>
            <a:r>
              <a:rPr lang="en-US" dirty="0"/>
              <a:t>Logistic regression: adjusted 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8173" y="918987"/>
            <a:ext cx="4501134" cy="426481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Risk: the probability of occurrence of an event or outcome. Statistically, risk = chance of the outcome of interest/all possible outcomes</a:t>
            </a:r>
          </a:p>
          <a:p>
            <a:r>
              <a:rPr lang="en-US" dirty="0"/>
              <a:t>Odds: the probability of occurrence of an event/probability of the event not occurring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Strength of association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 of exposure/risk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Effect of treatment based on outcome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Risk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Odds Ratio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A600E6-D38C-DF91-8656-4703AE5F9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00" y="4799830"/>
            <a:ext cx="4795921" cy="1961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9C2303-795F-9B17-C95F-99995733B615}"/>
              </a:ext>
            </a:extLst>
          </p:cNvPr>
          <p:cNvSpPr txBox="1"/>
          <p:nvPr/>
        </p:nvSpPr>
        <p:spPr>
          <a:xfrm>
            <a:off x="6972300" y="6123543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(Ranganathan et al., 2015)</a:t>
            </a:r>
          </a:p>
        </p:txBody>
      </p:sp>
    </p:spTree>
    <p:extLst>
      <p:ext uri="{BB962C8B-B14F-4D97-AF65-F5344CB8AC3E}">
        <p14:creationId xmlns:p14="http://schemas.microsoft.com/office/powerpoint/2010/main" val="2247770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358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Relative Risk and Odds Ratio?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708835-F110-7085-BFE8-84D11BF96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624" y="1595717"/>
            <a:ext cx="7995932" cy="3353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34B121-5431-C87B-DDE0-C3F4A7047589}"/>
              </a:ext>
            </a:extLst>
          </p:cNvPr>
          <p:cNvSpPr txBox="1"/>
          <p:nvPr/>
        </p:nvSpPr>
        <p:spPr>
          <a:xfrm>
            <a:off x="8355556" y="3395046"/>
            <a:ext cx="36578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RR</a:t>
            </a:r>
            <a:r>
              <a:rPr lang="en-US" sz="1800" dirty="0">
                <a:effectLst/>
              </a:rPr>
              <a:t>: ratio of risk of an event in one group (e.g., exposed group) versus the risk of the event in the other group (e.g., nonexposed group)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</a:rPr>
              <a:t>OR: ratio of odds of an event in one group versus the odds of the event in the other group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C4C20E-8F42-793E-0341-C31B50602B7F}"/>
              </a:ext>
            </a:extLst>
          </p:cNvPr>
          <p:cNvSpPr txBox="1"/>
          <p:nvPr/>
        </p:nvSpPr>
        <p:spPr>
          <a:xfrm>
            <a:off x="571500" y="6142843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(Ranganathan et al., 2015)</a:t>
            </a:r>
          </a:p>
        </p:txBody>
      </p:sp>
    </p:spTree>
    <p:extLst>
      <p:ext uri="{BB962C8B-B14F-4D97-AF65-F5344CB8AC3E}">
        <p14:creationId xmlns:p14="http://schemas.microsoft.com/office/powerpoint/2010/main" val="3661753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T-test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Question: whether the mean differ from each other (one sample mean versus expected, two groups – independent, paired)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Hypothesis: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One-sample: H0: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1= hypothesized mean; H1: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μ1≠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expected mean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Two-sample independent t-test: H0: μ1=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2; H1: μ1≠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Paired t-test (pre/post, dyads):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H0: μ1=μ2; H1: μ1≠ μ2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Assumptions: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 size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of measurement, continuous 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Independence/paired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observations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 distribution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Homogeneity of variances assumed or not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0DEE47-AD43-4FC0-9C5A-CE300EFE4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038" y="4429095"/>
            <a:ext cx="30670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13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ANOVA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Question: whether the mean differ from each other (three or more groups)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Hypothesis: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H0: μ1=μ2=...=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k; H1: at least one of the means is different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Assumptions: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 size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of measurement, continuous 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Independence of observations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 distribution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Homogeneity of variances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Post-hoc analysis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Factorial ANOVA, MANOVA, ANCOVA, repeated measures ANOVA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3FE104-7075-4CBB-AD5F-2E84CFF5C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7927" y="3361698"/>
            <a:ext cx="4745346" cy="182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86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Correlation 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Question: Are A and B related/associated?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What’s the direction/degree of the linear relationship?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Hypothesis: H0: r = 0; H1: r ≠ 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Assumptions: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of measurement, related pairs, absence of outliers, and linearity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Pearson's correlation: interval/ratio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Spearman’s correlation: ordinal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39A60-5FC1-484A-AB9A-CF47AC979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447" y="5132325"/>
            <a:ext cx="6059034" cy="1325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EFE132-B920-4D62-85DD-398C4F7FB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6268" y="88679"/>
            <a:ext cx="3321465" cy="22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1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Regression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Question: predict Y with X (X1, X2…), dependent/independent variable?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Simple Linear Regression: y=bx+ a+ error (b: slope, a: intercept)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Logistic Regression: log odds=a +bx +error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Others: Multiple linear regression, general linear model, Poisson, non-linear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Hypothesis: H0: b=0; H1: b≠0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 square, F-test, t-test of coefficients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Assumptions: Simple linear regression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Independence of observations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 of measurement, continuous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Normal distribution?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Linear relationship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Homoscedasticity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Residuals are normally distributed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93F9B6-2FC8-4AA1-B7BC-D8F8AF967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465" y="161783"/>
            <a:ext cx="2301748" cy="1596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805802-ED08-45C2-AD24-1ECB9E6F1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458" y="3752494"/>
            <a:ext cx="3830407" cy="25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62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Content Placeholder 5" descr="The Data Science Venn Diagram.pdf">
            <a:extLst>
              <a:ext uri="{FF2B5EF4-FFF2-40B4-BE49-F238E27FC236}">
                <a16:creationId xmlns:a16="http://schemas.microsoft.com/office/drawing/2014/main" id="{75D2A9A1-842C-4812-962A-0B65E657A1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3981" r="-196" b="40394"/>
          <a:stretch/>
        </p:blipFill>
        <p:spPr>
          <a:xfrm>
            <a:off x="179811" y="187642"/>
            <a:ext cx="7044941" cy="5183806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9B2B99-3C55-4572-ACB6-89DD7B7AA205}"/>
              </a:ext>
            </a:extLst>
          </p:cNvPr>
          <p:cNvSpPr txBox="1"/>
          <p:nvPr/>
        </p:nvSpPr>
        <p:spPr>
          <a:xfrm>
            <a:off x="7283885" y="185767"/>
            <a:ext cx="472830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Substantive Expertise: Knowledge discovery, questions and hypotheses. Questions first, then data.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Hacking Skills: Data hackers must be able to manipulate text files at the command-line, thinking algorithmically, and be interested in learning new tools.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Math &amp; Statistics Knowledge: Extract insight from cleaned data, apply appropriate math and statistics methods and tools.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Traditional Research: little time with technology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9D891-46BF-4A5D-B13F-05F998B33584}"/>
              </a:ext>
            </a:extLst>
          </p:cNvPr>
          <p:cNvSpPr txBox="1"/>
          <p:nvPr/>
        </p:nvSpPr>
        <p:spPr>
          <a:xfrm>
            <a:off x="486902" y="5170454"/>
            <a:ext cx="8644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Danger Zone!: 'know enough to be dangerous,' what appears to be a legitimate analysis without any understanding of how they got there or what they have created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30D8D0-813B-DD11-D119-19D39A5BABE1}"/>
              </a:ext>
            </a:extLst>
          </p:cNvPr>
          <p:cNvSpPr txBox="1"/>
          <p:nvPr/>
        </p:nvSpPr>
        <p:spPr>
          <a:xfrm>
            <a:off x="179811" y="6345468"/>
            <a:ext cx="1088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(Conway, 2010)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31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Nonparametric tests (distribution free)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Median, rank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Mann-Whitney U test (One sample t-test)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Wilcoxon Rank Sum test (Two-sample t-test)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Kruskal-Wallis test (ANOVA)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Fisher's Exact Test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Spearman’s correlation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718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5901FB6-2932-3CBD-E503-C281949FE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90486"/>
            <a:ext cx="8524875" cy="1219200"/>
          </a:xfrm>
        </p:spPr>
        <p:txBody>
          <a:bodyPr/>
          <a:lstStyle/>
          <a:p>
            <a:r>
              <a:rPr lang="en-US" altLang="en-US" sz="3600" dirty="0"/>
              <a:t>Quick Guide to Bivariate Statistical Tests </a:t>
            </a:r>
            <a:endParaRPr lang="en-US" altLang="en-US" dirty="0"/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8BC63B3E-0D36-6EA6-6813-196F7888F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6858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A791CF2B-FC23-E637-A9C9-B75AFF8FA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400801"/>
            <a:ext cx="723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Polit &amp; Beck, 2008. Nursing Research (8</a:t>
            </a:r>
            <a:r>
              <a:rPr lang="en-US" altLang="en-US" baseline="30000"/>
              <a:t>th</a:t>
            </a:r>
            <a:r>
              <a:rPr lang="en-US" altLang="en-US"/>
              <a:t> ed).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74AA-8F3E-5846-EEBD-319776F96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51989-C16F-1F0E-916B-8D25B98D6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Basic Statistical Analysis in Excel: </a:t>
            </a:r>
            <a:r>
              <a:rPr lang="en-US" b="0" i="0" u="sng" dirty="0">
                <a:effectLst/>
                <a:highlight>
                  <a:srgbClr val="FFFFFF"/>
                </a:highlight>
                <a:latin typeface="Lato Extended"/>
                <a:hlinkClick r:id="rId2"/>
              </a:rPr>
              <a:t>http://www.bikeprof.com/uploads/9/0/6/5/9065192/excel_stats_handout_npl.pdf</a:t>
            </a:r>
            <a:endParaRPr lang="en-US" b="0" i="0" u="sng" dirty="0">
              <a:effectLst/>
              <a:highlight>
                <a:srgbClr val="FFFFFF"/>
              </a:highlight>
              <a:latin typeface="Lato Extended"/>
            </a:endParaRPr>
          </a:p>
          <a:p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Analysis </a:t>
            </a:r>
            <a:r>
              <a:rPr lang="en-US" b="0" i="0" dirty="0" err="1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ToolPak</a:t>
            </a:r>
            <a:r>
              <a:rPr lang="en-US" b="0" i="0" dirty="0">
                <a:solidFill>
                  <a:srgbClr val="2D3B45"/>
                </a:solidFill>
                <a:effectLst/>
                <a:highlight>
                  <a:srgbClr val="FFFFFF"/>
                </a:highlight>
                <a:latin typeface="Lato Extended"/>
              </a:rPr>
              <a:t>: </a:t>
            </a:r>
            <a:r>
              <a:rPr lang="en-US" b="0" i="0" u="sng" dirty="0">
                <a:effectLst/>
                <a:highlight>
                  <a:srgbClr val="FFFFFF"/>
                </a:highlight>
                <a:latin typeface="Lato Extended"/>
                <a:hlinkClick r:id="rId3"/>
              </a:rPr>
              <a:t>https://www.excel-easy.com/data-analysis/analysis-toolpak.html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BE5F2-E910-96A3-5DC4-A910198A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35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SPSS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Syntax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r>
              <a:rPr lang="en-US" dirty="0"/>
              <a:t>LinkedIn: </a:t>
            </a:r>
            <a:r>
              <a:rPr lang="en-US" u="sng" dirty="0">
                <a:hlinkClick r:id="rId3"/>
              </a:rPr>
              <a:t>https://www.linkedin.com/learning/spss-statistics-essential-training-2/logistic-regression?u=2149178 </a:t>
            </a:r>
            <a:endParaRPr lang="en-US" u="sng" dirty="0"/>
          </a:p>
          <a:p>
            <a:r>
              <a:rPr lang="en-US" dirty="0"/>
              <a:t>YouTube: </a:t>
            </a:r>
            <a:r>
              <a:rPr lang="en-US" u="sng" dirty="0">
                <a:hlinkClick r:id="rId4"/>
              </a:rPr>
              <a:t>https://www.youtube.com/c/ProfAndyField </a:t>
            </a:r>
            <a:endParaRPr lang="en-US" u="sng" dirty="0"/>
          </a:p>
          <a:p>
            <a:r>
              <a:rPr lang="en-US" dirty="0" err="1"/>
              <a:t>UTAustin</a:t>
            </a:r>
            <a:r>
              <a:rPr lang="en-US" dirty="0"/>
              <a:t>: </a:t>
            </a:r>
            <a:r>
              <a:rPr lang="en-US" u="sng" dirty="0">
                <a:hlinkClick r:id="rId5"/>
              </a:rPr>
              <a:t>https://stat.utexas.edu/images/SSC/documents/SoftwareTutorials/SPSS_DescriptiveInferential.pdf </a:t>
            </a:r>
            <a:endParaRPr lang="en-US" u="sng" dirty="0"/>
          </a:p>
          <a:p>
            <a:r>
              <a:rPr lang="en-US" dirty="0"/>
              <a:t>UCLA: </a:t>
            </a:r>
            <a:r>
              <a:rPr lang="en-US" u="sng" dirty="0">
                <a:hlinkClick r:id="rId6"/>
              </a:rPr>
              <a:t>https://stats.idre.ucla.edu/other/mult-pkg/whatstat/ </a:t>
            </a:r>
            <a:endParaRPr lang="en-US" u="sng" dirty="0"/>
          </a:p>
          <a:p>
            <a:r>
              <a:rPr lang="en-US" dirty="0"/>
              <a:t>SPSS: </a:t>
            </a:r>
            <a:r>
              <a:rPr lang="en-US" u="sng" dirty="0">
                <a:hlinkClick r:id="rId7"/>
              </a:rPr>
              <a:t>https://www.ibm.com/support/pages/ibm-spss-statistics-28-documentation#en 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755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SAS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Data Table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Editor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Log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 Viewer</a:t>
            </a:r>
          </a:p>
          <a:p>
            <a:r>
              <a:rPr lang="en-US" dirty="0" err="1"/>
              <a:t>UTAustin</a:t>
            </a:r>
            <a:r>
              <a:rPr lang="en-US" dirty="0"/>
              <a:t>: </a:t>
            </a:r>
            <a:r>
              <a:rPr lang="en-US" u="sng" dirty="0">
                <a:hlinkClick r:id="rId3"/>
              </a:rPr>
              <a:t>https://stat.utexas.edu/images/SSC/documents/SoftwareTutorials/SAS_Analyst.pdf </a:t>
            </a:r>
            <a:endParaRPr lang="en-US" u="sng" dirty="0"/>
          </a:p>
          <a:p>
            <a:r>
              <a:rPr lang="en-US" u="sng" dirty="0">
                <a:hlinkClick r:id="rId4"/>
              </a:rPr>
              <a:t>https://stat.utexas.edu/images/SSC/documents/SoftwareTutorials/SAS_InferentialStats.pdf </a:t>
            </a:r>
            <a:endParaRPr lang="en-US" dirty="0"/>
          </a:p>
          <a:p>
            <a:r>
              <a:rPr lang="en-US" dirty="0"/>
              <a:t>UCLA: </a:t>
            </a:r>
            <a:r>
              <a:rPr lang="en-US" u="sng" dirty="0">
                <a:hlinkClick r:id="rId5"/>
              </a:rPr>
              <a:t>https://stats.idre.ucla.edu/other/mult-pkg/whatstat/ </a:t>
            </a:r>
            <a:endParaRPr lang="en-US" u="sng" dirty="0"/>
          </a:p>
          <a:p>
            <a:r>
              <a:rPr lang="en-US" dirty="0"/>
              <a:t>SAS: </a:t>
            </a:r>
            <a:r>
              <a:rPr lang="en-US" u="sng" dirty="0">
                <a:hlinkClick r:id="rId6"/>
              </a:rPr>
              <a:t>https://support.sas.com/en/documentation.html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03899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/>
            </a:br>
            <a:br>
              <a:rPr lang="en-US" sz="4900" b="1" dirty="0"/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R, </a:t>
            </a:r>
            <a:r>
              <a:rPr lang="en-US" sz="4900" b="1" dirty="0" err="1">
                <a:latin typeface="Arial" panose="020B0604020202020204" pitchFamily="34" charset="0"/>
                <a:cs typeface="Arial" panose="020B0604020202020204" pitchFamily="34" charset="0"/>
              </a:rPr>
              <a:t>Rstudio</a:t>
            </a: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4900" b="1" dirty="0"/>
            </a:b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Script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Console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Files/Plots/Packages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Rcmdr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Rattle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Rmarkdown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UCLA: </a:t>
            </a:r>
            <a:r>
              <a:rPr lang="en-US" u="sng" dirty="0">
                <a:hlinkClick r:id="rId3"/>
              </a:rPr>
              <a:t>https://stats.idre.ucla.edu/other/mult-pkg/whatstat/ </a:t>
            </a:r>
            <a:endParaRPr lang="en-US" u="sng" dirty="0"/>
          </a:p>
          <a:p>
            <a:r>
              <a:rPr lang="en-US" dirty="0"/>
              <a:t>Quick-R: </a:t>
            </a:r>
            <a:r>
              <a:rPr lang="en-US" u="sng" dirty="0">
                <a:hlinkClick r:id="rId4"/>
              </a:rPr>
              <a:t>https://www.statmethods.net/ </a:t>
            </a:r>
            <a:endParaRPr lang="en-US" u="sng" dirty="0"/>
          </a:p>
          <a:p>
            <a:r>
              <a:rPr lang="en-US" dirty="0" err="1"/>
              <a:t>Rstudio</a:t>
            </a:r>
            <a:r>
              <a:rPr lang="en-US" dirty="0"/>
              <a:t>: </a:t>
            </a:r>
            <a:r>
              <a:rPr lang="en-US" u="sng" dirty="0">
                <a:hlinkClick r:id="rId5"/>
              </a:rPr>
              <a:t>https://www.rstudio.com/resources/cheatsheets/</a:t>
            </a:r>
            <a:endParaRPr lang="en-US" dirty="0"/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17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2F772-B0FB-3861-98D8-19697E7A9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1AFE1D-BED0-D97E-6B18-B402860F2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Emory's list of recommendations </a:t>
            </a:r>
            <a:r>
              <a:rPr lang="en-US" u="sng" dirty="0">
                <a:hlinkClick r:id="rId2"/>
              </a:rPr>
              <a:t>https://guides.libraries.emory.edu/main/Data_Services/statspackage_links</a:t>
            </a:r>
            <a:endParaRPr lang="en-US" dirty="0"/>
          </a:p>
          <a:p>
            <a:r>
              <a:rPr lang="en-US" dirty="0"/>
              <a:t>Discovering Statistics: </a:t>
            </a:r>
            <a:r>
              <a:rPr lang="en-US" dirty="0">
                <a:hlinkClick r:id="rId3"/>
              </a:rPr>
              <a:t>https://www.discoveringstatistics.com/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E6927E-9F0B-7E45-01B6-8F4132F31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68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34DF2BF-5F69-4E37-9771-426EE57537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Lab session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45449CE-0381-494B-856A-447E3386C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1794"/>
            <a:ext cx="9144000" cy="1896338"/>
          </a:xfrm>
        </p:spPr>
        <p:txBody>
          <a:bodyPr>
            <a:normAutofit fontScale="92500" lnSpcReduction="1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Have fun! Table 1?</a:t>
            </a: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More resources under recommended reading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651BB5A-7D46-484D-99B0-2389B3C2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660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r>
              <a:rPr lang="en-US" sz="4900" b="1" dirty="0">
                <a:latin typeface="Arial" panose="020B0604020202020204" pitchFamily="34" charset="0"/>
                <a:cs typeface="Arial" panose="020B0604020202020204" pitchFamily="34" charset="0"/>
              </a:rPr>
              <a:t>Steps</a:t>
            </a:r>
            <a:r>
              <a:rPr lang="en-US" sz="49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D8066-5D68-4DCE-B000-F6367D58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Science: research question, dataset, potential analysis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Quality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: background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literature review, data collection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Cleaning: raw data, cleaned data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Analysis: assumptions, syntax, output, diagnostics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Results: table/figures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Discussion: interpretation, sample demographics, test p-value, effect size, sensitivity analysis etc.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963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B722-710E-C742-BA2A-B19FC99A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E00C39-33AD-09D2-9A2A-3F191A5D51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556" y="365125"/>
            <a:ext cx="9960345" cy="54288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F911D-6C20-BEBA-2F77-F3317C8D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972347B-939B-4472-9915-353BD5D0F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7420" y="1591067"/>
            <a:ext cx="9089924" cy="409686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B5E1DE-9526-476D-9500-71E49494E873}"/>
              </a:ext>
            </a:extLst>
          </p:cNvPr>
          <p:cNvSpPr txBox="1">
            <a:spLocks/>
          </p:cNvSpPr>
          <p:nvPr/>
        </p:nvSpPr>
        <p:spPr>
          <a:xfrm>
            <a:off x="498980" y="267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Nursing Needs Big Data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44DD50-E29C-4E58-AC0D-4442B9CE0D5B}"/>
              </a:ext>
            </a:extLst>
          </p:cNvPr>
          <p:cNvSpPr txBox="1"/>
          <p:nvPr/>
        </p:nvSpPr>
        <p:spPr>
          <a:xfrm>
            <a:off x="532412" y="6171684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(Brennan &amp; Bakken, 2015)</a:t>
            </a:r>
          </a:p>
        </p:txBody>
      </p:sp>
    </p:spTree>
    <p:extLst>
      <p:ext uri="{BB962C8B-B14F-4D97-AF65-F5344CB8AC3E}">
        <p14:creationId xmlns:p14="http://schemas.microsoft.com/office/powerpoint/2010/main" val="211721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AEA9-4544-289B-E966-FD855EAF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demographic/characteristics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626559-5063-819F-F81E-2399DA143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03873" y="1352268"/>
            <a:ext cx="3592388" cy="518664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3F900-7F4F-6EC3-6052-30851F85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1E9EA1-43FA-1A03-B813-D3157F8FE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11" y="1277201"/>
            <a:ext cx="3592389" cy="5186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3C88CE-E3CC-4EB6-7588-FF84A7AABC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335" y="1361422"/>
            <a:ext cx="3383466" cy="49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97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AEA9-4544-289B-E966-FD855EAF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demographic/characteristics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3F900-7F4F-6EC3-6052-30851F85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41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F6888F2-4622-3FF6-8559-4EB2773853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405790"/>
            <a:ext cx="7772400" cy="51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12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3004C-D7B7-F551-8559-BBEA97EB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table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E35E8-AD3A-9911-4D41-D82807ED4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320" y="1329681"/>
            <a:ext cx="10515600" cy="458810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ECFDC-8A7F-9065-1E8A-2F64E003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934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34DF2BF-5F69-4E37-9771-426EE57537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45449CE-0381-494B-856A-447E3386C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2370"/>
            <a:ext cx="9144000" cy="1655762"/>
          </a:xfrm>
        </p:spPr>
        <p:txBody>
          <a:bodyPr/>
          <a:lstStyle/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651BB5A-7D46-484D-99B0-2389B3C26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48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0C711-ABA0-44F3-978D-760EBBD2A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“5Vs”: volume, variety, velocity, veracity, and value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Volume: size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Variety: diversity of data types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Velocity: speed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Veracity: truth, accuracy, reliability, validity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Value: answering questions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(Brennan &amp; Bakken, 2015; Laney, 2001)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B5E1DE-9526-476D-9500-71E49494E873}"/>
              </a:ext>
            </a:extLst>
          </p:cNvPr>
          <p:cNvSpPr txBox="1">
            <a:spLocks/>
          </p:cNvSpPr>
          <p:nvPr/>
        </p:nvSpPr>
        <p:spPr>
          <a:xfrm>
            <a:off x="498980" y="267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Big data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896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01E372-E6E4-42DD-8F7E-F560A53C1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Data literacy: ability to read, understand, create, and communicate data as information.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Skills: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Computer skills, including manipulating spreadsheets and data bases;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Collecting, retrieving, and analyzing data and information to improve safety;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Protecting and safeguarding clients’ privacy and confidentiality;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Conducting online literature searches and tapping resources for evidence-based care;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Mastering web-based learning;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Accessing regulations for telehealth and virtual care delivery;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Applying nursing workload principles;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Utilizing electronic health records.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(American Association of Colleges of Nursing, 2008;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Bergren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&amp; Maughan, 2020)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B5E1DE-9526-476D-9500-71E49494E873}"/>
              </a:ext>
            </a:extLst>
          </p:cNvPr>
          <p:cNvSpPr txBox="1">
            <a:spLocks/>
          </p:cNvSpPr>
          <p:nvPr/>
        </p:nvSpPr>
        <p:spPr>
          <a:xfrm>
            <a:off x="498980" y="267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Literacy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12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435B-E3DF-8F8A-42E6-8F040B85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literacy in nursing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4AA2A-3370-DB69-5EC6-CFA8AEE0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Be Aware of What You Do and Don’t Know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Know How to Find Statistical Help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For PhD-prepared Nurses, Seek Challenging Learning Opportunities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Focus on Quantitative Literacy Rather Than Statistical Expertise</a:t>
            </a:r>
          </a:p>
          <a:p>
            <a:r>
              <a:rPr lang="en-US" dirty="0">
                <a:effectLst/>
                <a:latin typeface="Arial" panose="020B0604020202020204" pitchFamily="34" charset="0"/>
              </a:rPr>
              <a:t>Advance Efforts to Increase Quantitative Literacy in Nursing</a:t>
            </a:r>
          </a:p>
          <a:p>
            <a:pPr marL="0" indent="0">
              <a:buNone/>
            </a:pPr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688C1-C81B-67D5-3622-225AFA42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77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9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7DC2E-2FA1-46F3-90B1-3026CF218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Sampling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Interviewer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Scale items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 applicable/Skips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Time/Workflow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Attrition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Documentation quality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Missing data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</a:p>
          <a:p>
            <a:pPr lvl="2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D91D6-F074-4D7A-A876-30BFFAB11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F78C2-3113-4C75-8DBB-2F0BF14E34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59624" y="1674194"/>
            <a:ext cx="8022376" cy="47836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494BA"/>
              </a:buClr>
              <a:buSzTx/>
              <a:buFont typeface="Wingdings 2" charset="2"/>
              <a:buNone/>
              <a:tabLst/>
              <a:defRPr/>
            </a:pP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8B5E1DE-9526-476D-9500-71E49494E873}"/>
              </a:ext>
            </a:extLst>
          </p:cNvPr>
          <p:cNvSpPr txBox="1">
            <a:spLocks/>
          </p:cNvSpPr>
          <p:nvPr/>
        </p:nvSpPr>
        <p:spPr>
          <a:xfrm>
            <a:off x="498980" y="2671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 Quality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F61CBCB-3720-4926-98D3-8BBDA5248EED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2DC0C3-97AE-462B-B8EE-B833B494F9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33358F3-6EE5-4F9F-A8A8-4DABFC51B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27" y="236300"/>
            <a:ext cx="7167546" cy="61027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26D9DE-FF08-4010-A873-9032BBCE435B}"/>
              </a:ext>
            </a:extLst>
          </p:cNvPr>
          <p:cNvSpPr txBox="1"/>
          <p:nvPr/>
        </p:nvSpPr>
        <p:spPr>
          <a:xfrm>
            <a:off x="235527" y="6339020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(Kahn et al., 2016)</a:t>
            </a:r>
          </a:p>
        </p:txBody>
      </p:sp>
    </p:spTree>
    <p:extLst>
      <p:ext uri="{BB962C8B-B14F-4D97-AF65-F5344CB8AC3E}">
        <p14:creationId xmlns:p14="http://schemas.microsoft.com/office/powerpoint/2010/main" val="408511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0EB2-1AD5-C3F4-E2E7-AA2BE1ED2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Harmonized Data Quality Assessment Terminology and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C7E2C-9E3B-172F-3CB9-377D4372B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Secondary use of EHR data</a:t>
            </a:r>
          </a:p>
          <a:p>
            <a:r>
              <a:rPr lang="en-US" b="1" dirty="0"/>
              <a:t>Conformance</a:t>
            </a:r>
            <a:r>
              <a:rPr lang="en-US" dirty="0"/>
              <a:t>: whether the dataset’s reported values meet structural standards and formats</a:t>
            </a:r>
          </a:p>
          <a:p>
            <a:r>
              <a:rPr lang="en-US" b="1" dirty="0"/>
              <a:t>Completeness</a:t>
            </a:r>
            <a:r>
              <a:rPr lang="en-US" dirty="0"/>
              <a:t>: whether or not the data are actually presented</a:t>
            </a:r>
          </a:p>
          <a:p>
            <a:r>
              <a:rPr lang="en-US" b="1" dirty="0"/>
              <a:t>Plausibility (i.e., accuracy)</a:t>
            </a:r>
            <a:r>
              <a:rPr lang="en-US" dirty="0"/>
              <a:t>: if the data values are believable and accurate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(Kahn et al., 2016)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C333D-E8D3-76EC-235D-51F134215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78C2-3113-4C75-8DBB-2F0BF14E34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1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1875</TotalTime>
  <Words>3353</Words>
  <Application>Microsoft Office PowerPoint</Application>
  <PresentationFormat>Widescreen</PresentationFormat>
  <Paragraphs>427</Paragraphs>
  <Slides>43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Lato Extended</vt:lpstr>
      <vt:lpstr>Wingdings 2</vt:lpstr>
      <vt:lpstr>Office Theme</vt:lpstr>
      <vt:lpstr>  Approaches to Data Analysis  Health Outcomes Research Class 3 Sep 16, 2025</vt:lpstr>
      <vt:lpstr>   Overview  </vt:lpstr>
      <vt:lpstr>    </vt:lpstr>
      <vt:lpstr>    </vt:lpstr>
      <vt:lpstr>    </vt:lpstr>
      <vt:lpstr>    </vt:lpstr>
      <vt:lpstr>Quantitative literacy in nursing</vt:lpstr>
      <vt:lpstr>  </vt:lpstr>
      <vt:lpstr>Harmonized Data Quality Assessment Terminology and Framework </vt:lpstr>
      <vt:lpstr>How to validate a diagnosis recorded in electronic health records?</vt:lpstr>
      <vt:lpstr>  </vt:lpstr>
      <vt:lpstr>  Data Quality: Reliability, Validity  </vt:lpstr>
      <vt:lpstr>  </vt:lpstr>
      <vt:lpstr>  </vt:lpstr>
      <vt:lpstr>  </vt:lpstr>
      <vt:lpstr>  Descriptive statistics  </vt:lpstr>
      <vt:lpstr>  Normality  </vt:lpstr>
      <vt:lpstr>  Missing  </vt:lpstr>
      <vt:lpstr>  Crosstab, contingency table  </vt:lpstr>
      <vt:lpstr>  Chi-square test  </vt:lpstr>
      <vt:lpstr>  Chi-square test  </vt:lpstr>
      <vt:lpstr>  Chi-square test  </vt:lpstr>
      <vt:lpstr>  Relative Risk and Odds Ratio  </vt:lpstr>
      <vt:lpstr>  Risk and Odds?  </vt:lpstr>
      <vt:lpstr>  Relative Risk and Odds Ratio?  </vt:lpstr>
      <vt:lpstr>  T-test  </vt:lpstr>
      <vt:lpstr>  ANOVA  </vt:lpstr>
      <vt:lpstr>  Correlation   </vt:lpstr>
      <vt:lpstr>  Regression  </vt:lpstr>
      <vt:lpstr>  Nonparametric tests (distribution free)  </vt:lpstr>
      <vt:lpstr>Quick Guide to Bivariate Statistical Tests </vt:lpstr>
      <vt:lpstr>EXCEL</vt:lpstr>
      <vt:lpstr>  SPSS  </vt:lpstr>
      <vt:lpstr>  SAS  </vt:lpstr>
      <vt:lpstr>  R, Rstudio?  </vt:lpstr>
      <vt:lpstr>Other resources</vt:lpstr>
      <vt:lpstr>Lab session</vt:lpstr>
      <vt:lpstr>  Steps   </vt:lpstr>
      <vt:lpstr>PowerPoint Presentation</vt:lpstr>
      <vt:lpstr>Sample demographic/characteristics</vt:lpstr>
      <vt:lpstr>Sample demographic/characteristics</vt:lpstr>
      <vt:lpstr>Correlation table</vt:lpstr>
      <vt:lpstr>Questions?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Wenhui Zhang</dc:creator>
  <cp:lastModifiedBy>Gary, Rebecca A</cp:lastModifiedBy>
  <cp:revision>8</cp:revision>
  <dcterms:created xsi:type="dcterms:W3CDTF">2021-09-02T14:30:40Z</dcterms:created>
  <dcterms:modified xsi:type="dcterms:W3CDTF">2025-06-19T13:47:01Z</dcterms:modified>
</cp:coreProperties>
</file>